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handoutMasterIdLst>
    <p:handoutMasterId r:id="rId30"/>
  </p:handoutMasterIdLst>
  <p:sldIdLst>
    <p:sldId id="256" r:id="rId2"/>
    <p:sldId id="261" r:id="rId3"/>
    <p:sldId id="257" r:id="rId4"/>
    <p:sldId id="262" r:id="rId5"/>
    <p:sldId id="277" r:id="rId6"/>
    <p:sldId id="280" r:id="rId7"/>
    <p:sldId id="265" r:id="rId8"/>
    <p:sldId id="314" r:id="rId9"/>
    <p:sldId id="264" r:id="rId10"/>
    <p:sldId id="278" r:id="rId11"/>
    <p:sldId id="281" r:id="rId12"/>
    <p:sldId id="285" r:id="rId13"/>
    <p:sldId id="286" r:id="rId14"/>
    <p:sldId id="287" r:id="rId15"/>
    <p:sldId id="263" r:id="rId16"/>
    <p:sldId id="298" r:id="rId17"/>
    <p:sldId id="300" r:id="rId18"/>
    <p:sldId id="299" r:id="rId19"/>
    <p:sldId id="307" r:id="rId20"/>
    <p:sldId id="302" r:id="rId21"/>
    <p:sldId id="305" r:id="rId22"/>
    <p:sldId id="260" r:id="rId23"/>
    <p:sldId id="271" r:id="rId24"/>
    <p:sldId id="315" r:id="rId25"/>
    <p:sldId id="316" r:id="rId26"/>
    <p:sldId id="272" r:id="rId27"/>
    <p:sldId id="258" r:id="rId28"/>
  </p:sldIdLst>
  <p:sldSz cx="12192000" cy="6858000"/>
  <p:notesSz cx="6858000" cy="9144000"/>
  <p:embeddedFontLst>
    <p:embeddedFont>
      <p:font typeface="等线 Light" panose="02010600030101010101" pitchFamily="2" charset="-122"/>
      <p:regular r:id="rId31"/>
    </p:embeddedFont>
    <p:embeddedFont>
      <p:font typeface="方正鲁迅行书 简" panose="02010600030101010101" charset="-122"/>
      <p:regular r:id="rId32"/>
    </p:embeddedFont>
    <p:embeddedFont>
      <p:font typeface="汉仪雪君体简" panose="02010600030101010101" charset="-122"/>
      <p:regular r:id="rId33"/>
    </p:embeddedFont>
    <p:embeddedFont>
      <p:font typeface="汉仪颜楷简" panose="02010600030101010101" charset="-122"/>
      <p:regular r:id="rId34"/>
    </p:embeddedFont>
    <p:embeddedFont>
      <p:font typeface="Broadway" panose="04040905080B02020502" pitchFamily="82" charset="0"/>
      <p:regular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Prompt" panose="00000500000000000000" pitchFamily="2" charset="-34"/>
      <p:regular r:id="rId42"/>
      <p:bold r:id="rId43"/>
    </p:embeddedFont>
    <p:embeddedFont>
      <p:font typeface="仿宋" panose="02010609060101010101" pitchFamily="49" charset="-122"/>
      <p:regular r:id="rId44"/>
    </p:embeddedFont>
    <p:embeddedFont>
      <p:font typeface="华文中宋" panose="02010600040101010101" pitchFamily="2" charset="-122"/>
      <p:regular r:id="rId45"/>
    </p:embeddedFont>
    <p:embeddedFont>
      <p:font typeface="楷体" panose="02010609060101010101" pitchFamily="49" charset="-122"/>
      <p:regular r:id="rId46"/>
    </p:embeddedFont>
    <p:embeddedFont>
      <p:font typeface="微软雅黑" panose="020B0503020204020204" pitchFamily="34" charset="-122"/>
      <p:regular r:id="rId47"/>
      <p:bold r:id="rId48"/>
    </p:embeddedFont>
    <p:embeddedFont>
      <p:font typeface="幼圆" panose="02010509060101010101" pitchFamily="49" charset="-122"/>
      <p:regular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20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jpeg"/><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16.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7.xml"/><Relationship Id="rId5" Type="http://schemas.openxmlformats.org/officeDocument/2006/relationships/tags" Target="../tags/tag36.xml"/><Relationship Id="rId4" Type="http://schemas.openxmlformats.org/officeDocument/2006/relationships/tags" Target="../tags/tag35.xml"/></Relationships>
</file>

<file path=ppt/slides/_rels/slide1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42.xml"/><Relationship Id="rId7" Type="http://schemas.openxmlformats.org/officeDocument/2006/relationships/image" Target="../media/image19.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Layout" Target="../slideLayouts/slideLayout7.xml"/><Relationship Id="rId5" Type="http://schemas.openxmlformats.org/officeDocument/2006/relationships/tags" Target="../tags/tag44.xml"/><Relationship Id="rId4" Type="http://schemas.openxmlformats.org/officeDocument/2006/relationships/tags" Target="../tags/tag43.xml"/></Relationships>
</file>

<file path=ppt/slides/_rels/slide13.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21.png"/><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23.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7.xml"/><Relationship Id="rId5" Type="http://schemas.openxmlformats.org/officeDocument/2006/relationships/tags" Target="../tags/tag54.xml"/><Relationship Id="rId4" Type="http://schemas.openxmlformats.org/officeDocument/2006/relationships/tags" Target="../tags/tag53.xml"/></Relationships>
</file>

<file path=ppt/slides/_rels/slide16.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24.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7.xml"/><Relationship Id="rId5" Type="http://schemas.openxmlformats.org/officeDocument/2006/relationships/tags" Target="../tags/tag59.xml"/><Relationship Id="rId4" Type="http://schemas.openxmlformats.org/officeDocument/2006/relationships/tags" Target="../tags/tag58.xml"/></Relationships>
</file>

<file path=ppt/slides/_rels/slide17.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25.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slideLayout" Target="../slideLayouts/slideLayout7.xml"/><Relationship Id="rId5" Type="http://schemas.openxmlformats.org/officeDocument/2006/relationships/tags" Target="../tags/tag64.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s>
</file>

<file path=ppt/slides/_rels/slide18.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tags" Target="../tags/tag81.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26.png"/><Relationship Id="rId5" Type="http://schemas.openxmlformats.org/officeDocument/2006/relationships/slideLayout" Target="../slideLayouts/slideLayout7.xml"/><Relationship Id="rId4" Type="http://schemas.openxmlformats.org/officeDocument/2006/relationships/tags" Target="../tags/tag8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30.sv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29.png"/><Relationship Id="rId5" Type="http://schemas.openxmlformats.org/officeDocument/2006/relationships/tags" Target="../tags/tag91.xml"/><Relationship Id="rId10" Type="http://schemas.openxmlformats.org/officeDocument/2006/relationships/image" Target="../media/image28.svg"/><Relationship Id="rId4" Type="http://schemas.openxmlformats.org/officeDocument/2006/relationships/tags" Target="../tags/tag90.xml"/><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103.xml"/><Relationship Id="rId7" Type="http://schemas.openxmlformats.org/officeDocument/2006/relationships/image" Target="../media/image32.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7.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tags" Target="../tags/tag108.xml"/><Relationship Id="rId7" Type="http://schemas.openxmlformats.org/officeDocument/2006/relationships/image" Target="../media/image36.jpe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35.png"/><Relationship Id="rId5" Type="http://schemas.openxmlformats.org/officeDocument/2006/relationships/slideLayout" Target="../slideLayouts/slideLayout7.xml"/><Relationship Id="rId4" Type="http://schemas.openxmlformats.org/officeDocument/2006/relationships/tags" Target="../tags/tag109.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112.xml"/><Relationship Id="rId7" Type="http://schemas.openxmlformats.org/officeDocument/2006/relationships/image" Target="../media/image37.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7.xml"/><Relationship Id="rId5" Type="http://schemas.openxmlformats.org/officeDocument/2006/relationships/tags" Target="../tags/tag114.xml"/><Relationship Id="rId4" Type="http://schemas.openxmlformats.org/officeDocument/2006/relationships/tags" Target="../tags/tag113.xml"/><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43.pn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tags" Target="../tags/tag116.xml"/><Relationship Id="rId16" Type="http://schemas.openxmlformats.org/officeDocument/2006/relationships/image" Target="../media/image46.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image" Target="../media/image41.png"/><Relationship Id="rId5" Type="http://schemas.openxmlformats.org/officeDocument/2006/relationships/tags" Target="../tags/tag119.xml"/><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tags" Target="../tags/tag118.xml"/><Relationship Id="rId9" Type="http://schemas.openxmlformats.org/officeDocument/2006/relationships/slideLayout" Target="../slideLayouts/slideLayout7.xml"/><Relationship Id="rId1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jpeg"/><Relationship Id="rId5" Type="http://schemas.openxmlformats.org/officeDocument/2006/relationships/slideLayout" Target="../slideLayouts/slideLayout7.xml"/><Relationship Id="rId4" Type="http://schemas.openxmlformats.org/officeDocument/2006/relationships/tags" Target="../tags/tag126.xml"/></Relationships>
</file>

<file path=ppt/slides/_rels/slide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3.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jpeg"/><Relationship Id="rId5" Type="http://schemas.openxmlformats.org/officeDocument/2006/relationships/slideLayout" Target="../slideLayouts/slideLayout7.xml"/><Relationship Id="rId4" Type="http://schemas.openxmlformats.org/officeDocument/2006/relationships/tags" Target="../tags/tag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7.jpeg"/><Relationship Id="rId5" Type="http://schemas.openxmlformats.org/officeDocument/2006/relationships/slideLayout" Target="../slideLayouts/slideLayout7.xml"/><Relationship Id="rId4"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8.GIF"/><Relationship Id="rId5" Type="http://schemas.openxmlformats.org/officeDocument/2006/relationships/slideLayout" Target="../slideLayouts/slideLayout7.xml"/><Relationship Id="rId4" Type="http://schemas.openxmlformats.org/officeDocument/2006/relationships/tags" Target="../tags/tag18.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11.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1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slideLayout" Target="../slideLayouts/slideLayout7.xml"/><Relationship Id="rId5" Type="http://schemas.openxmlformats.org/officeDocument/2006/relationships/tags" Target="../tags/tag24.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t="5437"/>
          <a:stretch>
            <a:fillRect/>
          </a:stretch>
        </p:blipFill>
        <p:spPr>
          <a:xfrm>
            <a:off x="0" y="0"/>
            <a:ext cx="12192000" cy="6858000"/>
          </a:xfrm>
          <a:prstGeom prst="rect">
            <a:avLst/>
          </a:prstGeom>
        </p:spPr>
      </p:pic>
      <p:sp>
        <p:nvSpPr>
          <p:cNvPr id="5" name="文本框 18"/>
          <p:cNvSpPr txBox="1"/>
          <p:nvPr/>
        </p:nvSpPr>
        <p:spPr>
          <a:xfrm>
            <a:off x="3818890" y="126365"/>
            <a:ext cx="1369695" cy="5507990"/>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gn="dist">
              <a:buNone/>
            </a:pPr>
            <a:r>
              <a:rPr lang="zh-CN" altLang="en-US" sz="8800" dirty="0">
                <a:solidFill>
                  <a:schemeClr val="bg1"/>
                </a:solidFill>
                <a:latin typeface="方正鲁迅行书 简" panose="02000500000000000000" charset="-122"/>
                <a:ea typeface="方正鲁迅行书 简" panose="02000500000000000000" charset="-122"/>
                <a:sym typeface="+mn-ea"/>
              </a:rPr>
              <a:t>海洋环境</a:t>
            </a:r>
            <a:endParaRPr lang="zh-CN" altLang="en-US" sz="8800" spc="141" dirty="0">
              <a:solidFill>
                <a:schemeClr val="bg1"/>
              </a:solidFill>
              <a:latin typeface="方正鲁迅行书 简" panose="02000500000000000000" charset="-122"/>
              <a:ea typeface="方正鲁迅行书 简" panose="02000500000000000000" charset="-122"/>
              <a:cs typeface="汉仪力量黑简" panose="00020600040101010101" charset="-122"/>
              <a:sym typeface="+mn-ea"/>
            </a:endParaRPr>
          </a:p>
        </p:txBody>
      </p:sp>
      <p:sp>
        <p:nvSpPr>
          <p:cNvPr id="6" name="文本框 53"/>
          <p:cNvSpPr txBox="1"/>
          <p:nvPr/>
        </p:nvSpPr>
        <p:spPr>
          <a:xfrm>
            <a:off x="3549650" y="5634355"/>
            <a:ext cx="3195320"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800" dirty="0">
                <a:solidFill>
                  <a:schemeClr val="bg1"/>
                </a:solidFill>
                <a:latin typeface="+mn-ea"/>
                <a:cs typeface="Malgun Gothic Semilight" panose="020B0502040204020203" pitchFamily="34" charset="-122"/>
                <a:sym typeface="+mn-lt"/>
              </a:rPr>
              <a:t>海洋环境是地球环境的最重要组成部分，保护海洋环境迫在眉睫</a:t>
            </a:r>
          </a:p>
        </p:txBody>
      </p:sp>
      <p:sp>
        <p:nvSpPr>
          <p:cNvPr id="7" name="文本框 8"/>
          <p:cNvSpPr txBox="1"/>
          <p:nvPr/>
        </p:nvSpPr>
        <p:spPr>
          <a:xfrm>
            <a:off x="875030" y="5283200"/>
            <a:ext cx="238950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汇报人：</a:t>
            </a:r>
            <a:r>
              <a:rPr lang="en-US" altLang="zh-CN"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2251745</a:t>
            </a:r>
            <a:r>
              <a:rPr lang="zh-CN" altLang="en-US"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 张宇</a:t>
            </a:r>
          </a:p>
          <a:p>
            <a:pPr algn="dist"/>
            <a:r>
              <a:rPr lang="en-US" altLang="zh-CN"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ppt</a:t>
            </a:r>
            <a:r>
              <a:rPr lang="zh-CN" altLang="en-US"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制作：黄恩泽</a:t>
            </a:r>
            <a:r>
              <a:rPr lang="en-US" altLang="zh-CN"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吴宗桦</a:t>
            </a:r>
          </a:p>
        </p:txBody>
      </p:sp>
      <p:sp>
        <p:nvSpPr>
          <p:cNvPr id="2" name="文本框 1"/>
          <p:cNvSpPr txBox="1"/>
          <p:nvPr/>
        </p:nvSpPr>
        <p:spPr>
          <a:xfrm>
            <a:off x="2182495" y="1172210"/>
            <a:ext cx="1082040" cy="4154170"/>
          </a:xfrm>
          <a:prstGeom prst="rect">
            <a:avLst/>
          </a:prstGeom>
          <a:noFill/>
        </p:spPr>
        <p:txBody>
          <a:bodyPr wrap="square" rtlCol="0" anchor="t">
            <a:spAutoFit/>
          </a:bodyPr>
          <a:lstStyle/>
          <a:p>
            <a:pPr indent="0" algn="dist">
              <a:buNone/>
            </a:pPr>
            <a:r>
              <a:rPr lang="zh-CN" altLang="en-US" sz="8800" dirty="0">
                <a:solidFill>
                  <a:schemeClr val="bg1"/>
                </a:solidFill>
                <a:latin typeface="方正鲁迅行书 简" panose="02000500000000000000" charset="-122"/>
                <a:ea typeface="方正鲁迅行书 简" panose="02000500000000000000" charset="-122"/>
                <a:sym typeface="+mn-ea"/>
              </a:rPr>
              <a:t>与</a:t>
            </a:r>
            <a:endParaRPr lang="zh-CN" altLang="en-US" sz="8800" spc="141" dirty="0">
              <a:solidFill>
                <a:schemeClr val="bg1"/>
              </a:solidFill>
              <a:latin typeface="方正鲁迅行书 简" panose="02000500000000000000" charset="-122"/>
              <a:ea typeface="方正鲁迅行书 简" panose="02000500000000000000" charset="-122"/>
              <a:cs typeface="Arial" panose="020B0604020202020204" pitchFamily="34" charset="0"/>
              <a:sym typeface="+mn-ea"/>
            </a:endParaRPr>
          </a:p>
          <a:p>
            <a:pPr indent="0" algn="dist">
              <a:buNone/>
            </a:pPr>
            <a:r>
              <a:rPr lang="zh-CN" altLang="en-US" sz="8800" spc="141" dirty="0">
                <a:solidFill>
                  <a:schemeClr val="bg1"/>
                </a:solidFill>
                <a:latin typeface="方正鲁迅行书 简" panose="02000500000000000000" charset="-122"/>
                <a:ea typeface="方正鲁迅行书 简" panose="02000500000000000000" charset="-122"/>
                <a:cs typeface="Arial" panose="020B0604020202020204" pitchFamily="34" charset="0"/>
                <a:sym typeface="+mn-ea"/>
              </a:rPr>
              <a:t>人类</a:t>
            </a:r>
          </a:p>
        </p:txBody>
      </p:sp>
      <p:grpSp>
        <p:nvGrpSpPr>
          <p:cNvPr id="10" name="组合 9"/>
          <p:cNvGrpSpPr/>
          <p:nvPr/>
        </p:nvGrpSpPr>
        <p:grpSpPr>
          <a:xfrm>
            <a:off x="8863330" y="315595"/>
            <a:ext cx="3129915" cy="391795"/>
            <a:chOff x="14098" y="1300"/>
            <a:chExt cx="4929" cy="617"/>
          </a:xfrm>
        </p:grpSpPr>
        <p:sp>
          <p:nvSpPr>
            <p:cNvPr id="15" name="任意多边形: 形状 14"/>
            <p:cNvSpPr/>
            <p:nvPr>
              <p:custDataLst>
                <p:tags r:id="rId1"/>
              </p:custDataLst>
            </p:nvPr>
          </p:nvSpPr>
          <p:spPr>
            <a:xfrm>
              <a:off x="15854" y="1307"/>
              <a:ext cx="6" cy="424"/>
            </a:xfrm>
            <a:custGeom>
              <a:avLst/>
              <a:gdLst>
                <a:gd name="connsiteX0" fmla="*/ -61 w 3842"/>
                <a:gd name="connsiteY0" fmla="*/ -484 h 268993"/>
                <a:gd name="connsiteX1" fmla="*/ 3782 w 3842"/>
                <a:gd name="connsiteY1" fmla="*/ -484 h 268993"/>
                <a:gd name="connsiteX2" fmla="*/ 3782 w 3842"/>
                <a:gd name="connsiteY2" fmla="*/ 268509 h 268993"/>
                <a:gd name="connsiteX3" fmla="*/ -61 w 3842"/>
                <a:gd name="connsiteY3" fmla="*/ 268509 h 268993"/>
              </a:gdLst>
              <a:ahLst/>
              <a:cxnLst>
                <a:cxn ang="0">
                  <a:pos x="connsiteX0" y="connsiteY0"/>
                </a:cxn>
                <a:cxn ang="0">
                  <a:pos x="connsiteX1" y="connsiteY1"/>
                </a:cxn>
                <a:cxn ang="0">
                  <a:pos x="connsiteX2" y="connsiteY2"/>
                </a:cxn>
                <a:cxn ang="0">
                  <a:pos x="connsiteX3" y="connsiteY3"/>
                </a:cxn>
              </a:cxnLst>
              <a:rect l="l" t="t" r="r" b="b"/>
              <a:pathLst>
                <a:path w="3842" h="268993">
                  <a:moveTo>
                    <a:pt x="-61" y="-484"/>
                  </a:moveTo>
                  <a:lnTo>
                    <a:pt x="3782" y="-484"/>
                  </a:lnTo>
                  <a:lnTo>
                    <a:pt x="3782" y="268509"/>
                  </a:lnTo>
                  <a:lnTo>
                    <a:pt x="-61" y="268509"/>
                  </a:lnTo>
                  <a:close/>
                </a:path>
              </a:pathLst>
            </a:custGeom>
            <a:solidFill>
              <a:schemeClr val="bg1"/>
            </a:solidFill>
            <a:ln w="3830" cap="flat">
              <a:noFill/>
              <a:prstDash val="solid"/>
              <a:miter/>
            </a:ln>
          </p:spPr>
          <p:txBody>
            <a:bodyPr rtlCol="0" anchor="ctr"/>
            <a:lstStyle/>
            <a:p>
              <a:endParaRPr lang="zh-CN" altLang="en-US"/>
            </a:p>
          </p:txBody>
        </p:sp>
        <p:sp>
          <p:nvSpPr>
            <p:cNvPr id="11" name="文本框 10"/>
            <p:cNvSpPr txBox="1"/>
            <p:nvPr>
              <p:custDataLst>
                <p:tags r:id="rId2"/>
              </p:custDataLst>
            </p:nvPr>
          </p:nvSpPr>
          <p:spPr>
            <a:xfrm>
              <a:off x="15883" y="1300"/>
              <a:ext cx="3144" cy="520"/>
            </a:xfrm>
            <a:prstGeom prst="rect">
              <a:avLst/>
            </a:prstGeom>
            <a:noFill/>
          </p:spPr>
          <p:txBody>
            <a:bodyPr wrap="square" rtlCol="0">
              <a:noAutofit/>
            </a:bodyPr>
            <a:lstStyle/>
            <a:p>
              <a:pPr algn="l">
                <a:buClrTx/>
                <a:buSzTx/>
                <a:buFontTx/>
              </a:pPr>
              <a:r>
                <a:rPr lang="zh-CN" altLang="en-US" sz="1600" spc="300" dirty="0">
                  <a:solidFill>
                    <a:schemeClr val="bg1"/>
                  </a:solidFill>
                  <a:latin typeface="+mj-ea"/>
                  <a:ea typeface="+mj-ea"/>
                </a:rPr>
                <a:t>揭秘极地与海洋</a:t>
              </a:r>
            </a:p>
          </p:txBody>
        </p:sp>
        <p:sp>
          <p:nvSpPr>
            <p:cNvPr id="12" name="文本框 11"/>
            <p:cNvSpPr txBox="1"/>
            <p:nvPr>
              <p:custDataLst>
                <p:tags r:id="rId3"/>
              </p:custDataLst>
            </p:nvPr>
          </p:nvSpPr>
          <p:spPr>
            <a:xfrm>
              <a:off x="14098" y="1300"/>
              <a:ext cx="1900" cy="617"/>
            </a:xfrm>
            <a:prstGeom prst="rect">
              <a:avLst/>
            </a:prstGeom>
            <a:noFill/>
          </p:spPr>
          <p:txBody>
            <a:bodyPr wrap="square" rtlCol="0">
              <a:noAutofit/>
            </a:bodyPr>
            <a:lstStyle/>
            <a:p>
              <a:r>
                <a:rPr lang="zh-CN" altLang="en-US" sz="1600" spc="300" dirty="0">
                  <a:solidFill>
                    <a:schemeClr val="bg1"/>
                  </a:solidFill>
                  <a:latin typeface="+mj-ea"/>
                  <a:ea typeface="+mj-ea"/>
                </a:rPr>
                <a:t>同济大学</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30"/>
          <p:cNvSpPr txBox="1"/>
          <p:nvPr/>
        </p:nvSpPr>
        <p:spPr>
          <a:xfrm>
            <a:off x="787400" y="49085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海洋环境与人类健康</a:t>
            </a:r>
            <a:endParaRPr lang="en-US" altLang="zh-CN" sz="2000" b="1" dirty="0">
              <a:latin typeface="等线 Light" panose="02010600030101010101" pitchFamily="2" charset="-122"/>
              <a:ea typeface="等线 Light" panose="02010600030101010101" pitchFamily="2" charset="-122"/>
            </a:endParaRPr>
          </a:p>
        </p:txBody>
      </p:sp>
      <p:sp>
        <p:nvSpPr>
          <p:cNvPr id="2" name="圆角矩形 1"/>
          <p:cNvSpPr/>
          <p:nvPr/>
        </p:nvSpPr>
        <p:spPr>
          <a:xfrm>
            <a:off x="530225" y="34099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7"/>
          <a:stretch>
            <a:fillRect/>
          </a:stretch>
        </p:blipFill>
        <p:spPr>
          <a:xfrm>
            <a:off x="4899025" y="1654175"/>
            <a:ext cx="6885940" cy="3170555"/>
          </a:xfrm>
          <a:prstGeom prst="rect">
            <a:avLst/>
          </a:prstGeom>
        </p:spPr>
      </p:pic>
      <p:sp>
        <p:nvSpPr>
          <p:cNvPr id="5" name="文本框 4"/>
          <p:cNvSpPr txBox="1"/>
          <p:nvPr>
            <p:custDataLst>
              <p:tags r:id="rId2"/>
            </p:custDataLst>
          </p:nvPr>
        </p:nvSpPr>
        <p:spPr>
          <a:xfrm>
            <a:off x="1102995" y="2105025"/>
            <a:ext cx="4452620" cy="1568450"/>
          </a:xfrm>
          <a:prstGeom prst="rect">
            <a:avLst/>
          </a:prstGeom>
          <a:noFill/>
        </p:spPr>
        <p:txBody>
          <a:bodyPr wrap="square" rtlCol="0">
            <a:spAutoFit/>
          </a:bodyPr>
          <a:lstStyle/>
          <a:p>
            <a:pPr algn="l"/>
            <a:r>
              <a:rPr lang="zh-CN" altLang="en-US" sz="2400" dirty="0">
                <a:latin typeface="+mj-ea"/>
                <a:ea typeface="+mj-ea"/>
                <a:sym typeface="+mn-ea"/>
              </a:rPr>
              <a:t>海洋废弃物物会进入海产品体内</a:t>
            </a:r>
          </a:p>
          <a:p>
            <a:pPr algn="l"/>
            <a:endParaRPr lang="en-US" altLang="zh-CN" sz="2400" dirty="0">
              <a:latin typeface="+mj-ea"/>
              <a:ea typeface="+mj-ea"/>
              <a:cs typeface="Calibri" panose="020F0502020204030204" charset="0"/>
            </a:endParaRPr>
          </a:p>
          <a:p>
            <a:pPr algn="l"/>
            <a:endParaRPr lang="en-US" altLang="zh-CN" sz="2400" dirty="0">
              <a:latin typeface="+mj-ea"/>
              <a:ea typeface="+mj-ea"/>
              <a:cs typeface="Calibri" panose="020F0502020204030204" charset="0"/>
            </a:endParaRPr>
          </a:p>
          <a:p>
            <a:pPr lvl="0" algn="l"/>
            <a:r>
              <a:rPr lang="zh-CN" altLang="en-US" sz="2400" dirty="0">
                <a:latin typeface="+mj-ea"/>
                <a:ea typeface="+mj-ea"/>
                <a:sym typeface="+mn-ea"/>
              </a:rPr>
              <a:t>有毒物质会沿着食物链富集</a:t>
            </a:r>
            <a:endParaRPr lang="zh-CN" altLang="en-US" sz="2400" dirty="0"/>
          </a:p>
        </p:txBody>
      </p:sp>
      <p:sp>
        <p:nvSpPr>
          <p:cNvPr id="6" name="文本框 5"/>
          <p:cNvSpPr txBox="1"/>
          <p:nvPr>
            <p:custDataLst>
              <p:tags r:id="rId3"/>
            </p:custDataLst>
          </p:nvPr>
        </p:nvSpPr>
        <p:spPr>
          <a:xfrm>
            <a:off x="840740" y="4650105"/>
            <a:ext cx="4444365" cy="1364615"/>
          </a:xfrm>
          <a:prstGeom prst="rect">
            <a:avLst/>
          </a:prstGeom>
          <a:noFill/>
        </p:spPr>
        <p:txBody>
          <a:bodyPr wrap="square" rtlCol="0">
            <a:spAutoFit/>
          </a:bodyPr>
          <a:lstStyle/>
          <a:p>
            <a:pPr>
              <a:lnSpc>
                <a:spcPct val="120000"/>
              </a:lnSpc>
            </a:pPr>
            <a:r>
              <a:rPr lang="zh-CN" altLang="en-US" dirty="0"/>
              <a:t>食物相暴露通常被认为是污染物生物富集的主要途径</a:t>
            </a:r>
            <a:r>
              <a:rPr lang="en-US" altLang="zh-CN" dirty="0"/>
              <a:t>,</a:t>
            </a:r>
            <a:r>
              <a:rPr lang="zh-CN" altLang="en-US" dirty="0"/>
              <a:t>污染物可通过高营养级生物的捕食作用随着营养级的增加而逐级积累。</a:t>
            </a:r>
            <a:endParaRPr lang="en-US" altLang="zh-CN" dirty="0"/>
          </a:p>
          <a:p>
            <a:endParaRPr lang="zh-CN" altLang="en-US" dirty="0"/>
          </a:p>
        </p:txBody>
      </p:sp>
      <p:sp>
        <p:nvSpPr>
          <p:cNvPr id="37" name="Shape 2934"/>
          <p:cNvSpPr/>
          <p:nvPr>
            <p:custDataLst>
              <p:tags r:id="rId4"/>
            </p:custDataLst>
          </p:nvPr>
        </p:nvSpPr>
        <p:spPr>
          <a:xfrm>
            <a:off x="653624" y="2104926"/>
            <a:ext cx="360421" cy="495579"/>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ea typeface="Lato Light" panose="020F0502020204030203" pitchFamily="34" charset="0"/>
              <a:cs typeface="Lato Light" panose="020F0502020204030203" pitchFamily="34" charset="0"/>
              <a:sym typeface="Gill Sans"/>
            </a:endParaRPr>
          </a:p>
        </p:txBody>
      </p:sp>
      <p:sp>
        <p:nvSpPr>
          <p:cNvPr id="9" name="Shape 2934"/>
          <p:cNvSpPr/>
          <p:nvPr>
            <p:custDataLst>
              <p:tags r:id="rId5"/>
            </p:custDataLst>
          </p:nvPr>
        </p:nvSpPr>
        <p:spPr>
          <a:xfrm>
            <a:off x="653624" y="3178076"/>
            <a:ext cx="360421" cy="495579"/>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ea typeface="Lato Light" panose="020F0502020204030203" pitchFamily="34" charset="0"/>
              <a:cs typeface="Lato Light" panose="020F0502020204030203" pitchFamily="34" charset="0"/>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30"/>
          <p:cNvSpPr txBox="1"/>
          <p:nvPr/>
        </p:nvSpPr>
        <p:spPr>
          <a:xfrm>
            <a:off x="787400" y="49085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海洋环境与人类健康</a:t>
            </a:r>
            <a:endParaRPr lang="zh-CN" altLang="en-US" sz="2000" b="1" dirty="0">
              <a:latin typeface="幼圆" panose="02010509060101010101" charset="-122"/>
              <a:ea typeface="幼圆" panose="02010509060101010101" charset="-122"/>
            </a:endParaRPr>
          </a:p>
        </p:txBody>
      </p:sp>
      <p:sp>
        <p:nvSpPr>
          <p:cNvPr id="2" name="圆角矩形 1"/>
          <p:cNvSpPr/>
          <p:nvPr/>
        </p:nvSpPr>
        <p:spPr>
          <a:xfrm>
            <a:off x="530225" y="34099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pic>
        <p:nvPicPr>
          <p:cNvPr id="3" name="图片 2"/>
          <p:cNvPicPr>
            <a:picLocks noChangeAspect="1"/>
          </p:cNvPicPr>
          <p:nvPr>
            <p:custDataLst>
              <p:tags r:id="rId1"/>
            </p:custDataLst>
          </p:nvPr>
        </p:nvPicPr>
        <p:blipFill>
          <a:blip r:embed="rId5"/>
          <a:stretch>
            <a:fillRect/>
          </a:stretch>
        </p:blipFill>
        <p:spPr>
          <a:xfrm>
            <a:off x="5403215" y="340995"/>
            <a:ext cx="6303645" cy="3715385"/>
          </a:xfrm>
          <a:prstGeom prst="rect">
            <a:avLst/>
          </a:prstGeom>
        </p:spPr>
      </p:pic>
      <p:pic>
        <p:nvPicPr>
          <p:cNvPr id="7" name="图片 6"/>
          <p:cNvPicPr>
            <a:picLocks noChangeAspect="1"/>
          </p:cNvPicPr>
          <p:nvPr>
            <p:custDataLst>
              <p:tags r:id="rId2"/>
            </p:custDataLst>
          </p:nvPr>
        </p:nvPicPr>
        <p:blipFill>
          <a:blip r:embed="rId6"/>
          <a:stretch>
            <a:fillRect/>
          </a:stretch>
        </p:blipFill>
        <p:spPr>
          <a:xfrm>
            <a:off x="3715561" y="4576070"/>
            <a:ext cx="4762091" cy="1966043"/>
          </a:xfrm>
          <a:prstGeom prst="rect">
            <a:avLst/>
          </a:prstGeom>
        </p:spPr>
      </p:pic>
      <p:sp>
        <p:nvSpPr>
          <p:cNvPr id="8" name="文本框 7"/>
          <p:cNvSpPr txBox="1"/>
          <p:nvPr>
            <p:custDataLst>
              <p:tags r:id="rId3"/>
            </p:custDataLst>
          </p:nvPr>
        </p:nvSpPr>
        <p:spPr>
          <a:xfrm>
            <a:off x="530225" y="1404620"/>
            <a:ext cx="4708525" cy="2416175"/>
          </a:xfrm>
          <a:prstGeom prst="rect">
            <a:avLst/>
          </a:prstGeom>
          <a:noFill/>
        </p:spPr>
        <p:txBody>
          <a:bodyPr wrap="square" rtlCol="0">
            <a:spAutoFit/>
          </a:bodyPr>
          <a:lstStyle/>
          <a:p>
            <a:pPr>
              <a:lnSpc>
                <a:spcPct val="120000"/>
              </a:lnSpc>
            </a:pPr>
            <a:r>
              <a:rPr lang="zh-CN" altLang="en-US" b="1" dirty="0"/>
              <a:t>持久性有机污染物</a:t>
            </a:r>
            <a:r>
              <a:rPr lang="fr-FR" altLang="zh-CN" dirty="0"/>
              <a:t>(POPs)</a:t>
            </a:r>
          </a:p>
          <a:p>
            <a:pPr>
              <a:lnSpc>
                <a:spcPct val="120000"/>
              </a:lnSpc>
            </a:pPr>
            <a:endParaRPr lang="en-US" altLang="zh-CN" dirty="0"/>
          </a:p>
          <a:p>
            <a:pPr>
              <a:lnSpc>
                <a:spcPct val="120000"/>
              </a:lnSpc>
            </a:pPr>
            <a:r>
              <a:rPr lang="en-US" altLang="zh-CN" dirty="0"/>
              <a:t>POPs </a:t>
            </a:r>
            <a:r>
              <a:rPr lang="zh-CN" altLang="en-US" dirty="0"/>
              <a:t>具有高毒性、环境持久性、长距离迁移能力和高 生物累积性， 能对人类和动物造成大范围和长时间的 危害，导致人体的内分泌系统发生紊乱，破坏人的生殖 和免疫系统，并进一步诱发癌症和神经系统疾病。</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30"/>
          <p:cNvSpPr txBox="1"/>
          <p:nvPr/>
        </p:nvSpPr>
        <p:spPr>
          <a:xfrm>
            <a:off x="787400" y="49085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海洋环境与人类健康</a:t>
            </a:r>
            <a:endParaRPr lang="zh-CN" altLang="en-US" sz="2000" b="1" dirty="0">
              <a:latin typeface="幼圆" panose="02010509060101010101" charset="-122"/>
              <a:ea typeface="幼圆" panose="02010509060101010101" charset="-122"/>
            </a:endParaRPr>
          </a:p>
        </p:txBody>
      </p:sp>
      <p:sp>
        <p:nvSpPr>
          <p:cNvPr id="2" name="圆角矩形 1"/>
          <p:cNvSpPr/>
          <p:nvPr/>
        </p:nvSpPr>
        <p:spPr>
          <a:xfrm>
            <a:off x="530225" y="34099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3" name="文本框 2"/>
          <p:cNvSpPr txBox="1"/>
          <p:nvPr>
            <p:custDataLst>
              <p:tags r:id="rId1"/>
            </p:custDataLst>
          </p:nvPr>
        </p:nvSpPr>
        <p:spPr>
          <a:xfrm>
            <a:off x="530225" y="1833880"/>
            <a:ext cx="5626735" cy="1288415"/>
          </a:xfrm>
          <a:prstGeom prst="rect">
            <a:avLst/>
          </a:prstGeom>
          <a:noFill/>
        </p:spPr>
        <p:txBody>
          <a:bodyPr wrap="square" rtlCol="0">
            <a:noAutofit/>
          </a:bodyPr>
          <a:lstStyle/>
          <a:p>
            <a:r>
              <a:rPr lang="en-US" altLang="zh-CN" sz="2800" b="1" dirty="0"/>
              <a:t>——</a:t>
            </a:r>
            <a:r>
              <a:rPr lang="zh-CN" altLang="en-US" sz="2800" b="1" dirty="0"/>
              <a:t>微塑料</a:t>
            </a:r>
            <a:endParaRPr lang="en-US" altLang="zh-CN" sz="2800" b="1" dirty="0"/>
          </a:p>
          <a:p>
            <a:r>
              <a:rPr lang="zh-CN" altLang="en-US" sz="2000" dirty="0"/>
              <a:t>直径小于</a:t>
            </a:r>
            <a:r>
              <a:rPr lang="en-US" altLang="zh-CN" sz="2000" dirty="0"/>
              <a:t>5</a:t>
            </a:r>
            <a:r>
              <a:rPr lang="zh-CN" altLang="en-US" sz="2000" dirty="0"/>
              <a:t>毫米的塑料颗粒</a:t>
            </a:r>
            <a:endParaRPr lang="en-US" altLang="zh-CN" sz="2000" dirty="0"/>
          </a:p>
          <a:p>
            <a:r>
              <a:rPr lang="zh-CN" altLang="en-US" sz="2000" dirty="0"/>
              <a:t>微塑料现已广泛存在于全球海洋环境中</a:t>
            </a:r>
          </a:p>
        </p:txBody>
      </p:sp>
      <p:sp>
        <p:nvSpPr>
          <p:cNvPr id="7" name="矩形 6"/>
          <p:cNvSpPr/>
          <p:nvPr>
            <p:custDataLst>
              <p:tags r:id="rId2"/>
            </p:custDataLst>
          </p:nvPr>
        </p:nvSpPr>
        <p:spPr>
          <a:xfrm>
            <a:off x="610291" y="3622078"/>
            <a:ext cx="4572000" cy="738664"/>
          </a:xfrm>
          <a:prstGeom prst="rect">
            <a:avLst/>
          </a:prstGeom>
        </p:spPr>
        <p:txBody>
          <a:bodyPr>
            <a:spAutoFit/>
          </a:bodyPr>
          <a:lstStyle/>
          <a:p>
            <a:r>
              <a:rPr lang="zh-CN" altLang="en-US" b="1" dirty="0">
                <a:solidFill>
                  <a:srgbClr val="111111"/>
                </a:solidFill>
                <a:latin typeface="微软雅黑" panose="020B0503020204020204" charset="-122"/>
                <a:ea typeface="微软雅黑" panose="020B0503020204020204" charset="-122"/>
              </a:rPr>
              <a:t>研究表明，塑料微粒中的化学物质可能对人体的免疫系统、内分泌系统和神经系统产生负面影响，甚至引发癌症等疾病</a:t>
            </a:r>
            <a:endParaRPr lang="zh-CN" altLang="en-US" dirty="0"/>
          </a:p>
        </p:txBody>
      </p:sp>
      <p:sp>
        <p:nvSpPr>
          <p:cNvPr id="4" name="文本框 3"/>
          <p:cNvSpPr txBox="1"/>
          <p:nvPr>
            <p:custDataLst>
              <p:tags r:id="rId3"/>
            </p:custDataLst>
          </p:nvPr>
        </p:nvSpPr>
        <p:spPr>
          <a:xfrm>
            <a:off x="6519545" y="4150360"/>
            <a:ext cx="3777615" cy="368300"/>
          </a:xfrm>
          <a:prstGeom prst="rect">
            <a:avLst/>
          </a:prstGeom>
          <a:noFill/>
        </p:spPr>
        <p:txBody>
          <a:bodyPr wrap="square" rtlCol="0">
            <a:spAutoFit/>
          </a:bodyPr>
          <a:lstStyle/>
          <a:p>
            <a:r>
              <a:rPr lang="zh-CN" altLang="en-US" dirty="0"/>
              <a:t>我国的海洋塑料垃圾分布情况</a:t>
            </a:r>
          </a:p>
        </p:txBody>
      </p:sp>
      <p:pic>
        <p:nvPicPr>
          <p:cNvPr id="9" name="图片 8"/>
          <p:cNvPicPr>
            <a:picLocks noChangeAspect="1"/>
          </p:cNvPicPr>
          <p:nvPr>
            <p:custDataLst>
              <p:tags r:id="rId4"/>
            </p:custDataLst>
          </p:nvPr>
        </p:nvPicPr>
        <p:blipFill>
          <a:blip r:embed="rId7"/>
          <a:stretch>
            <a:fillRect/>
          </a:stretch>
        </p:blipFill>
        <p:spPr>
          <a:xfrm>
            <a:off x="4766310" y="4698030"/>
            <a:ext cx="7000875" cy="1924050"/>
          </a:xfrm>
          <a:prstGeom prst="rect">
            <a:avLst/>
          </a:prstGeom>
        </p:spPr>
      </p:pic>
      <p:pic>
        <p:nvPicPr>
          <p:cNvPr id="5" name="图片 4"/>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8481695" y="0"/>
            <a:ext cx="3148965" cy="40017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30"/>
          <p:cNvSpPr txBox="1"/>
          <p:nvPr/>
        </p:nvSpPr>
        <p:spPr>
          <a:xfrm>
            <a:off x="787400" y="49085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海洋环境与人类健康</a:t>
            </a:r>
            <a:endParaRPr lang="en-US" altLang="zh-CN" sz="2000" b="1" dirty="0">
              <a:latin typeface="等线 Light" panose="02010600030101010101" pitchFamily="2" charset="-122"/>
              <a:ea typeface="等线 Light" panose="02010600030101010101" pitchFamily="2" charset="-122"/>
            </a:endParaRPr>
          </a:p>
        </p:txBody>
      </p:sp>
      <p:sp>
        <p:nvSpPr>
          <p:cNvPr id="2" name="圆角矩形 1"/>
          <p:cNvSpPr/>
          <p:nvPr/>
        </p:nvSpPr>
        <p:spPr>
          <a:xfrm>
            <a:off x="530225" y="34099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3" name="文本框 2"/>
          <p:cNvSpPr txBox="1"/>
          <p:nvPr>
            <p:custDataLst>
              <p:tags r:id="rId1"/>
            </p:custDataLst>
          </p:nvPr>
        </p:nvSpPr>
        <p:spPr>
          <a:xfrm>
            <a:off x="593923" y="1661058"/>
            <a:ext cx="5317409" cy="953135"/>
          </a:xfrm>
          <a:prstGeom prst="rect">
            <a:avLst/>
          </a:prstGeom>
          <a:noFill/>
        </p:spPr>
        <p:txBody>
          <a:bodyPr wrap="square" rtlCol="0">
            <a:spAutoFit/>
          </a:bodyPr>
          <a:lstStyle/>
          <a:p>
            <a:r>
              <a:rPr lang="en-US" altLang="zh-CN" sz="2800" b="1" dirty="0"/>
              <a:t>——</a:t>
            </a:r>
            <a:r>
              <a:rPr lang="zh-CN" altLang="en-US" sz="2800" b="1" dirty="0"/>
              <a:t>重金属元素</a:t>
            </a:r>
            <a:endParaRPr lang="en-US" altLang="zh-CN" sz="2800" b="1" dirty="0"/>
          </a:p>
          <a:p>
            <a:r>
              <a:rPr lang="en-US" altLang="zh-CN" sz="2800" b="1" dirty="0"/>
              <a:t>——</a:t>
            </a:r>
            <a:r>
              <a:rPr lang="zh-CN" altLang="en-US" sz="2800" b="1" dirty="0"/>
              <a:t>放射性元素</a:t>
            </a:r>
          </a:p>
        </p:txBody>
      </p:sp>
      <p:pic>
        <p:nvPicPr>
          <p:cNvPr id="4" name="图片 3"/>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398867" y="1191739"/>
            <a:ext cx="5524979" cy="1234547"/>
          </a:xfrm>
          <a:prstGeom prst="rect">
            <a:avLst/>
          </a:prstGeom>
        </p:spPr>
      </p:pic>
      <p:sp>
        <p:nvSpPr>
          <p:cNvPr id="6" name="矩形 5"/>
          <p:cNvSpPr/>
          <p:nvPr>
            <p:custDataLst>
              <p:tags r:id="rId3"/>
            </p:custDataLst>
          </p:nvPr>
        </p:nvSpPr>
        <p:spPr>
          <a:xfrm>
            <a:off x="3680056" y="4159397"/>
            <a:ext cx="5929828" cy="584775"/>
          </a:xfrm>
          <a:prstGeom prst="rect">
            <a:avLst/>
          </a:prstGeom>
        </p:spPr>
        <p:txBody>
          <a:bodyPr wrap="none">
            <a:spAutoFit/>
          </a:bodyPr>
          <a:lstStyle/>
          <a:p>
            <a:r>
              <a:rPr lang="zh-CN" altLang="en-US" sz="3200" dirty="0">
                <a:solidFill>
                  <a:srgbClr val="333333"/>
                </a:solidFill>
                <a:latin typeface="Helvetica Neue"/>
              </a:rPr>
              <a:t>导致机体中毒，或有致癌、致畸</a:t>
            </a:r>
            <a:endParaRPr lang="zh-CN" altLang="en-US" sz="3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30"/>
          <p:cNvSpPr txBox="1"/>
          <p:nvPr/>
        </p:nvSpPr>
        <p:spPr>
          <a:xfrm>
            <a:off x="619125" y="49085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海洋环境与经济发展</a:t>
            </a:r>
            <a:endParaRPr lang="zh-CN" altLang="en-US" sz="2000" b="1" dirty="0">
              <a:latin typeface="幼圆" panose="02010509060101010101" charset="-122"/>
              <a:ea typeface="幼圆" panose="02010509060101010101" charset="-122"/>
            </a:endParaRPr>
          </a:p>
        </p:txBody>
      </p:sp>
      <p:sp>
        <p:nvSpPr>
          <p:cNvPr id="2" name="圆角矩形 1"/>
          <p:cNvSpPr/>
          <p:nvPr/>
        </p:nvSpPr>
        <p:spPr>
          <a:xfrm>
            <a:off x="530225" y="34099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3" name="文本框 2"/>
          <p:cNvSpPr txBox="1"/>
          <p:nvPr/>
        </p:nvSpPr>
        <p:spPr>
          <a:xfrm>
            <a:off x="836295" y="3988435"/>
            <a:ext cx="6096000" cy="1198880"/>
          </a:xfrm>
          <a:prstGeom prst="rect">
            <a:avLst/>
          </a:prstGeom>
          <a:noFill/>
        </p:spPr>
        <p:txBody>
          <a:bodyPr wrap="square" rtlCol="0" anchor="t">
            <a:spAutoFit/>
          </a:bodyPr>
          <a:lstStyle/>
          <a:p>
            <a:r>
              <a:rPr lang="zh-CN" altLang="en-US" sz="3600" dirty="0">
                <a:sym typeface="+mn-ea"/>
              </a:rPr>
              <a:t>旅游业</a:t>
            </a:r>
            <a:endParaRPr lang="en-US" altLang="zh-CN" sz="3600" dirty="0"/>
          </a:p>
          <a:p>
            <a:r>
              <a:rPr lang="zh-CN" altLang="en-US" sz="3600" dirty="0">
                <a:sym typeface="+mn-ea"/>
              </a:rPr>
              <a:t>渔业</a:t>
            </a:r>
          </a:p>
        </p:txBody>
      </p:sp>
      <p:sp>
        <p:nvSpPr>
          <p:cNvPr id="1189" name="Google Shape;1189;p56"/>
          <p:cNvSpPr txBox="1">
            <a:spLocks noGrp="1"/>
          </p:cNvSpPr>
          <p:nvPr>
            <p:custDataLst>
              <p:tags r:id="rId1"/>
            </p:custDataLst>
          </p:nvPr>
        </p:nvSpPr>
        <p:spPr>
          <a:xfrm>
            <a:off x="577415" y="2609694"/>
            <a:ext cx="2934647" cy="383400"/>
          </a:xfrm>
          <a:prstGeom prst="rect">
            <a:avLst/>
          </a:prstGeom>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Catamaran Thin"/>
              <a:buNone/>
              <a:defRPr sz="2000" b="1" i="0" u="none" strike="noStrike" cap="none">
                <a:solidFill>
                  <a:schemeClr val="accent1"/>
                </a:solidFill>
                <a:latin typeface="Prompt"/>
                <a:ea typeface="Prompt"/>
                <a:cs typeface="Prompt"/>
                <a:sym typeface="Prompt"/>
              </a:defRPr>
            </a:lvl1pPr>
            <a:lvl2pPr marR="0" lvl="1" algn="l" rtl="0">
              <a:lnSpc>
                <a:spcPct val="100000"/>
              </a:lnSpc>
              <a:spcBef>
                <a:spcPts val="0"/>
              </a:spcBef>
              <a:spcAft>
                <a:spcPts val="0"/>
              </a:spcAft>
              <a:buClr>
                <a:schemeClr val="accent1"/>
              </a:buClr>
              <a:buSzPts val="2000"/>
              <a:buFont typeface="Catamaran Thin"/>
              <a:buNone/>
              <a:defRPr sz="2000" b="0" i="0" u="none" strike="noStrike" cap="none">
                <a:solidFill>
                  <a:schemeClr val="accent1"/>
                </a:solidFill>
                <a:latin typeface="Catamaran Thin"/>
                <a:ea typeface="Catamaran Thin"/>
                <a:cs typeface="Catamaran Thin"/>
                <a:sym typeface="Catamaran Thin"/>
              </a:defRPr>
            </a:lvl2pPr>
            <a:lvl3pPr marR="0" lvl="2" algn="l" rtl="0">
              <a:lnSpc>
                <a:spcPct val="100000"/>
              </a:lnSpc>
              <a:spcBef>
                <a:spcPts val="0"/>
              </a:spcBef>
              <a:spcAft>
                <a:spcPts val="0"/>
              </a:spcAft>
              <a:buClr>
                <a:schemeClr val="accent1"/>
              </a:buClr>
              <a:buSzPts val="2000"/>
              <a:buFont typeface="Catamaran Thin"/>
              <a:buNone/>
              <a:defRPr sz="2000" b="0" i="0" u="none" strike="noStrike" cap="none">
                <a:solidFill>
                  <a:schemeClr val="accent1"/>
                </a:solidFill>
                <a:latin typeface="Catamaran Thin"/>
                <a:ea typeface="Catamaran Thin"/>
                <a:cs typeface="Catamaran Thin"/>
                <a:sym typeface="Catamaran Thin"/>
              </a:defRPr>
            </a:lvl3pPr>
            <a:lvl4pPr marR="0" lvl="3" algn="l" rtl="0">
              <a:lnSpc>
                <a:spcPct val="100000"/>
              </a:lnSpc>
              <a:spcBef>
                <a:spcPts val="0"/>
              </a:spcBef>
              <a:spcAft>
                <a:spcPts val="0"/>
              </a:spcAft>
              <a:buClr>
                <a:schemeClr val="accent1"/>
              </a:buClr>
              <a:buSzPts val="2000"/>
              <a:buFont typeface="Catamaran Thin"/>
              <a:buNone/>
              <a:defRPr sz="2000" b="0" i="0" u="none" strike="noStrike" cap="none">
                <a:solidFill>
                  <a:schemeClr val="accent1"/>
                </a:solidFill>
                <a:latin typeface="Catamaran Thin"/>
                <a:ea typeface="Catamaran Thin"/>
                <a:cs typeface="Catamaran Thin"/>
                <a:sym typeface="Catamaran Thin"/>
              </a:defRPr>
            </a:lvl4pPr>
            <a:lvl5pPr marR="0" lvl="4" algn="l" rtl="0">
              <a:lnSpc>
                <a:spcPct val="100000"/>
              </a:lnSpc>
              <a:spcBef>
                <a:spcPts val="0"/>
              </a:spcBef>
              <a:spcAft>
                <a:spcPts val="0"/>
              </a:spcAft>
              <a:buClr>
                <a:schemeClr val="accent1"/>
              </a:buClr>
              <a:buSzPts val="2000"/>
              <a:buFont typeface="Catamaran Thin"/>
              <a:buNone/>
              <a:defRPr sz="2000" b="0" i="0" u="none" strike="noStrike" cap="none">
                <a:solidFill>
                  <a:schemeClr val="accent1"/>
                </a:solidFill>
                <a:latin typeface="Catamaran Thin"/>
                <a:ea typeface="Catamaran Thin"/>
                <a:cs typeface="Catamaran Thin"/>
                <a:sym typeface="Catamaran Thin"/>
              </a:defRPr>
            </a:lvl5pPr>
            <a:lvl6pPr marR="0" lvl="5" algn="l" rtl="0">
              <a:lnSpc>
                <a:spcPct val="100000"/>
              </a:lnSpc>
              <a:spcBef>
                <a:spcPts val="0"/>
              </a:spcBef>
              <a:spcAft>
                <a:spcPts val="0"/>
              </a:spcAft>
              <a:buClr>
                <a:schemeClr val="accent1"/>
              </a:buClr>
              <a:buSzPts val="2000"/>
              <a:buFont typeface="Catamaran Thin"/>
              <a:buNone/>
              <a:defRPr sz="2000" b="0" i="0" u="none" strike="noStrike" cap="none">
                <a:solidFill>
                  <a:schemeClr val="accent1"/>
                </a:solidFill>
                <a:latin typeface="Catamaran Thin"/>
                <a:ea typeface="Catamaran Thin"/>
                <a:cs typeface="Catamaran Thin"/>
                <a:sym typeface="Catamaran Thin"/>
              </a:defRPr>
            </a:lvl6pPr>
            <a:lvl7pPr marR="0" lvl="6" algn="l" rtl="0">
              <a:lnSpc>
                <a:spcPct val="100000"/>
              </a:lnSpc>
              <a:spcBef>
                <a:spcPts val="0"/>
              </a:spcBef>
              <a:spcAft>
                <a:spcPts val="0"/>
              </a:spcAft>
              <a:buClr>
                <a:schemeClr val="accent1"/>
              </a:buClr>
              <a:buSzPts val="2000"/>
              <a:buFont typeface="Catamaran Thin"/>
              <a:buNone/>
              <a:defRPr sz="2000" b="0" i="0" u="none" strike="noStrike" cap="none">
                <a:solidFill>
                  <a:schemeClr val="accent1"/>
                </a:solidFill>
                <a:latin typeface="Catamaran Thin"/>
                <a:ea typeface="Catamaran Thin"/>
                <a:cs typeface="Catamaran Thin"/>
                <a:sym typeface="Catamaran Thin"/>
              </a:defRPr>
            </a:lvl7pPr>
            <a:lvl8pPr marR="0" lvl="7" algn="l" rtl="0">
              <a:lnSpc>
                <a:spcPct val="100000"/>
              </a:lnSpc>
              <a:spcBef>
                <a:spcPts val="0"/>
              </a:spcBef>
              <a:spcAft>
                <a:spcPts val="0"/>
              </a:spcAft>
              <a:buClr>
                <a:schemeClr val="accent1"/>
              </a:buClr>
              <a:buSzPts val="2000"/>
              <a:buFont typeface="Catamaran Thin"/>
              <a:buNone/>
              <a:defRPr sz="2000" b="0" i="0" u="none" strike="noStrike" cap="none">
                <a:solidFill>
                  <a:schemeClr val="accent1"/>
                </a:solidFill>
                <a:latin typeface="Catamaran Thin"/>
                <a:ea typeface="Catamaran Thin"/>
                <a:cs typeface="Catamaran Thin"/>
                <a:sym typeface="Catamaran Thin"/>
              </a:defRPr>
            </a:lvl8pPr>
            <a:lvl9pPr marR="0" lvl="8" algn="l" rtl="0">
              <a:lnSpc>
                <a:spcPct val="100000"/>
              </a:lnSpc>
              <a:spcBef>
                <a:spcPts val="0"/>
              </a:spcBef>
              <a:spcAft>
                <a:spcPts val="0"/>
              </a:spcAft>
              <a:buClr>
                <a:schemeClr val="accent1"/>
              </a:buClr>
              <a:buSzPts val="2000"/>
              <a:buFont typeface="Catamaran Thin"/>
              <a:buNone/>
              <a:defRPr sz="2000" b="0" i="0" u="none" strike="noStrike" cap="none">
                <a:solidFill>
                  <a:schemeClr val="accent1"/>
                </a:solidFill>
                <a:latin typeface="Catamaran Thin"/>
                <a:ea typeface="Catamaran Thin"/>
                <a:cs typeface="Catamaran Thin"/>
                <a:sym typeface="Catamaran Thin"/>
              </a:defRPr>
            </a:lvl9pPr>
          </a:lstStyle>
          <a:p>
            <a:pPr marL="0" lvl="0" indent="0" algn="ctr" rtl="0">
              <a:spcBef>
                <a:spcPts val="0"/>
              </a:spcBef>
              <a:spcAft>
                <a:spcPts val="0"/>
              </a:spcAft>
              <a:buNone/>
            </a:pPr>
            <a:r>
              <a:rPr lang="zh-CN" altLang="en-US" sz="4000" dirty="0"/>
              <a:t>海洋经济</a:t>
            </a:r>
            <a:endParaRPr sz="4000" dirty="0"/>
          </a:p>
        </p:txBody>
      </p:sp>
      <p:pic>
        <p:nvPicPr>
          <p:cNvPr id="10" name="图片 9"/>
          <p:cNvPicPr>
            <a:picLocks noChangeAspect="1"/>
          </p:cNvPicPr>
          <p:nvPr>
            <p:custDataLst>
              <p:tags r:id="rId2"/>
            </p:custDataLst>
          </p:nvPr>
        </p:nvPicPr>
        <p:blipFill>
          <a:blip r:embed="rId4"/>
          <a:stretch>
            <a:fillRect/>
          </a:stretch>
        </p:blipFill>
        <p:spPr>
          <a:xfrm>
            <a:off x="4211320" y="1334770"/>
            <a:ext cx="7260590" cy="47986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ïṣlïḓê"/>
          <p:cNvSpPr/>
          <p:nvPr/>
        </p:nvSpPr>
        <p:spPr>
          <a:xfrm>
            <a:off x="4706620" y="3648075"/>
            <a:ext cx="2771775" cy="26657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8731"/>
                </a:lnTo>
                <a:lnTo>
                  <a:pt x="2881" y="8731"/>
                </a:lnTo>
                <a:lnTo>
                  <a:pt x="2881" y="21600"/>
                </a:lnTo>
                <a:lnTo>
                  <a:pt x="18757" y="21600"/>
                </a:lnTo>
                <a:lnTo>
                  <a:pt x="18757" y="8731"/>
                </a:lnTo>
                <a:lnTo>
                  <a:pt x="21600" y="8731"/>
                </a:lnTo>
                <a:lnTo>
                  <a:pt x="10800" y="0"/>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sz="3200" b="1" i="1" dirty="0">
              <a:solidFill>
                <a:schemeClr val="lt1"/>
              </a:solidFill>
            </a:endParaRPr>
          </a:p>
        </p:txBody>
      </p:sp>
      <p:sp>
        <p:nvSpPr>
          <p:cNvPr id="11" name="iṩḻîdê"/>
          <p:cNvSpPr/>
          <p:nvPr/>
        </p:nvSpPr>
        <p:spPr>
          <a:xfrm>
            <a:off x="3607009" y="5134216"/>
            <a:ext cx="1311652" cy="1726355"/>
          </a:xfrm>
          <a:custGeom>
            <a:avLst/>
            <a:gdLst/>
            <a:ahLst/>
            <a:cxnLst>
              <a:cxn ang="0">
                <a:pos x="wd2" y="hd2"/>
              </a:cxn>
              <a:cxn ang="5400000">
                <a:pos x="wd2" y="hd2"/>
              </a:cxn>
              <a:cxn ang="10800000">
                <a:pos x="wd2" y="hd2"/>
              </a:cxn>
              <a:cxn ang="16200000">
                <a:pos x="wd2" y="hd2"/>
              </a:cxn>
            </a:cxnLst>
            <a:rect l="0" t="0" r="r" b="b"/>
            <a:pathLst>
              <a:path w="21600" h="21600" extrusionOk="0">
                <a:moveTo>
                  <a:pt x="5801" y="0"/>
                </a:moveTo>
                <a:lnTo>
                  <a:pt x="0" y="3925"/>
                </a:lnTo>
                <a:lnTo>
                  <a:pt x="16435" y="3925"/>
                </a:lnTo>
                <a:lnTo>
                  <a:pt x="16435" y="17675"/>
                </a:lnTo>
                <a:lnTo>
                  <a:pt x="16433" y="17675"/>
                </a:lnTo>
                <a:lnTo>
                  <a:pt x="16433" y="21600"/>
                </a:lnTo>
                <a:lnTo>
                  <a:pt x="21600" y="21600"/>
                </a:lnTo>
                <a:lnTo>
                  <a:pt x="21600" y="0"/>
                </a:lnTo>
                <a:lnTo>
                  <a:pt x="13569" y="0"/>
                </a:lnTo>
              </a:path>
            </a:pathLst>
          </a:custGeom>
          <a:solidFill>
            <a:schemeClr val="bg1">
              <a:lumMod val="9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00000"/>
              </a:lnSpc>
              <a:defRPr sz="3200">
                <a:solidFill>
                  <a:srgbClr val="FFFFFF"/>
                </a:solidFill>
              </a:defRPr>
            </a:pPr>
            <a:endParaRPr sz="2400"/>
          </a:p>
        </p:txBody>
      </p:sp>
      <p:sp>
        <p:nvSpPr>
          <p:cNvPr id="12" name="ïṣḻïḑê"/>
          <p:cNvSpPr/>
          <p:nvPr/>
        </p:nvSpPr>
        <p:spPr>
          <a:xfrm>
            <a:off x="4036396" y="3193718"/>
            <a:ext cx="4112711" cy="1831210"/>
          </a:xfrm>
          <a:custGeom>
            <a:avLst/>
            <a:gdLst/>
            <a:ahLst/>
            <a:cxnLst>
              <a:cxn ang="0">
                <a:pos x="wd2" y="hd2"/>
              </a:cxn>
              <a:cxn ang="5400000">
                <a:pos x="wd2" y="hd2"/>
              </a:cxn>
              <a:cxn ang="10800000">
                <a:pos x="wd2" y="hd2"/>
              </a:cxn>
              <a:cxn ang="16200000">
                <a:pos x="wd2" y="hd2"/>
              </a:cxn>
            </a:cxnLst>
            <a:rect l="0" t="0" r="r" b="b"/>
            <a:pathLst>
              <a:path w="21600" h="21600" extrusionOk="0">
                <a:moveTo>
                  <a:pt x="10802" y="4740"/>
                </a:moveTo>
                <a:lnTo>
                  <a:pt x="19230" y="21591"/>
                </a:lnTo>
                <a:lnTo>
                  <a:pt x="21600" y="21590"/>
                </a:lnTo>
                <a:lnTo>
                  <a:pt x="10802" y="0"/>
                </a:lnTo>
                <a:lnTo>
                  <a:pt x="0" y="21600"/>
                </a:lnTo>
                <a:lnTo>
                  <a:pt x="2371" y="21599"/>
                </a:lnTo>
                <a:cubicBezTo>
                  <a:pt x="2371" y="21599"/>
                  <a:pt x="10802" y="4740"/>
                  <a:pt x="10802" y="4740"/>
                </a:cubicBezTo>
                <a:close/>
              </a:path>
            </a:pathLst>
          </a:custGeom>
          <a:solidFill>
            <a:schemeClr val="accent1">
              <a:lumMod val="50000"/>
            </a:schemeClr>
          </a:solidFill>
          <a:ln w="28575">
            <a:solidFill>
              <a:schemeClr val="bg1"/>
            </a:solidFill>
          </a:ln>
          <a:effectLst>
            <a:outerShdw blurRad="165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endParaRPr>
          </a:p>
        </p:txBody>
      </p:sp>
      <p:sp>
        <p:nvSpPr>
          <p:cNvPr id="13" name="í$1iḍê"/>
          <p:cNvSpPr/>
          <p:nvPr/>
        </p:nvSpPr>
        <p:spPr>
          <a:xfrm>
            <a:off x="7273315" y="5134216"/>
            <a:ext cx="1311675" cy="1727218"/>
          </a:xfrm>
          <a:custGeom>
            <a:avLst/>
            <a:gdLst/>
            <a:ahLst/>
            <a:cxnLst>
              <a:cxn ang="0">
                <a:pos x="wd2" y="hd2"/>
              </a:cxn>
              <a:cxn ang="5400000">
                <a:pos x="wd2" y="hd2"/>
              </a:cxn>
              <a:cxn ang="10800000">
                <a:pos x="wd2" y="hd2"/>
              </a:cxn>
              <a:cxn ang="16200000">
                <a:pos x="wd2" y="hd2"/>
              </a:cxn>
            </a:cxnLst>
            <a:rect l="0" t="0" r="r" b="b"/>
            <a:pathLst>
              <a:path w="21600" h="21600" extrusionOk="0">
                <a:moveTo>
                  <a:pt x="8031" y="11"/>
                </a:moveTo>
                <a:lnTo>
                  <a:pt x="0" y="11"/>
                </a:lnTo>
                <a:lnTo>
                  <a:pt x="0" y="21600"/>
                </a:lnTo>
                <a:lnTo>
                  <a:pt x="5164" y="21600"/>
                </a:lnTo>
                <a:lnTo>
                  <a:pt x="5164" y="12704"/>
                </a:lnTo>
                <a:lnTo>
                  <a:pt x="5165" y="12704"/>
                </a:lnTo>
                <a:lnTo>
                  <a:pt x="5165" y="3933"/>
                </a:lnTo>
                <a:lnTo>
                  <a:pt x="21600" y="3933"/>
                </a:lnTo>
                <a:lnTo>
                  <a:pt x="15782" y="0"/>
                </a:lnTo>
              </a:path>
            </a:pathLst>
          </a:custGeom>
          <a:solidFill>
            <a:schemeClr val="bg1">
              <a:lumMod val="9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00000"/>
              </a:lnSpc>
              <a:defRPr sz="3200">
                <a:solidFill>
                  <a:srgbClr val="FFFFFF"/>
                </a:solidFill>
              </a:defRPr>
            </a:pPr>
            <a:endParaRPr sz="2400"/>
          </a:p>
        </p:txBody>
      </p:sp>
      <p:sp>
        <p:nvSpPr>
          <p:cNvPr id="15" name="文本框 23"/>
          <p:cNvSpPr txBox="1"/>
          <p:nvPr/>
        </p:nvSpPr>
        <p:spPr>
          <a:xfrm>
            <a:off x="4413250" y="2162175"/>
            <a:ext cx="3531870"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a:lnSpc>
                <a:spcPct val="150000"/>
              </a:lnSpc>
            </a:pPr>
            <a:r>
              <a:rPr lang="zh-CN" altLang="en-US" dirty="0">
                <a:sym typeface="+mn-ea"/>
              </a:rPr>
              <a:t>导致海洋渔业生物摄食率降低，缩小其活动范围，捕捞难度加大</a:t>
            </a:r>
            <a:endParaRPr lang="en-US" altLang="zh-CN" b="1" dirty="0">
              <a:latin typeface="+mn-ea"/>
              <a:cs typeface="+mn-ea"/>
              <a:sym typeface="+mn-lt"/>
            </a:endParaRPr>
          </a:p>
        </p:txBody>
      </p:sp>
      <p:sp>
        <p:nvSpPr>
          <p:cNvPr id="17" name="文本框 23"/>
          <p:cNvSpPr txBox="1"/>
          <p:nvPr/>
        </p:nvSpPr>
        <p:spPr>
          <a:xfrm>
            <a:off x="1341755" y="3310255"/>
            <a:ext cx="2617470" cy="12738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a:lnSpc>
                <a:spcPct val="150000"/>
              </a:lnSpc>
            </a:pPr>
            <a:r>
              <a:rPr lang="zh-CN" altLang="en-US" dirty="0">
                <a:sym typeface="+mn-ea"/>
              </a:rPr>
              <a:t>抑制海洋渔业生物生长，带来长度的减少和体重的减轻</a:t>
            </a:r>
            <a:endParaRPr lang="en-US" altLang="zh-CN" b="1" dirty="0">
              <a:latin typeface="+mn-ea"/>
              <a:cs typeface="+mn-ea"/>
              <a:sym typeface="+mn-lt"/>
            </a:endParaRPr>
          </a:p>
        </p:txBody>
      </p:sp>
      <p:sp>
        <p:nvSpPr>
          <p:cNvPr id="19" name="文本框 23"/>
          <p:cNvSpPr txBox="1"/>
          <p:nvPr/>
        </p:nvSpPr>
        <p:spPr>
          <a:xfrm>
            <a:off x="7874635" y="3648075"/>
            <a:ext cx="3289300"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a:lnSpc>
                <a:spcPct val="150000"/>
              </a:lnSpc>
            </a:pPr>
            <a:r>
              <a:rPr lang="zh-CN" altLang="en-US" dirty="0">
                <a:sym typeface="+mn-ea"/>
              </a:rPr>
              <a:t>导致海洋渔业生物繁殖能力下降，捕捞数目下降</a:t>
            </a:r>
            <a:endParaRPr lang="en-US" altLang="zh-CN" b="1" dirty="0">
              <a:latin typeface="+mn-ea"/>
              <a:cs typeface="+mn-ea"/>
              <a:sym typeface="+mn-lt"/>
            </a:endParaRPr>
          </a:p>
        </p:txBody>
      </p:sp>
      <p:sp>
        <p:nvSpPr>
          <p:cNvPr id="5" name="副标题 1"/>
          <p:cNvSpPr>
            <a:spLocks noGrp="1"/>
          </p:cNvSpPr>
          <p:nvPr>
            <p:custDataLst>
              <p:tags r:id="rId1"/>
            </p:custDataLst>
          </p:nvPr>
        </p:nvSpPr>
        <p:spPr>
          <a:xfrm>
            <a:off x="1024255" y="1414145"/>
            <a:ext cx="9246870" cy="461645"/>
          </a:xfrm>
          <a:prstGeom prst="rect">
            <a:avLst/>
          </a:prstGeom>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8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r>
              <a:rPr lang="en-US" altLang="zh-CN" sz="2400" dirty="0"/>
              <a:t>1.</a:t>
            </a:r>
            <a:r>
              <a:rPr lang="zh-CN" altLang="en-US" sz="2400" dirty="0"/>
              <a:t>海洋污染料对海洋渔业生物带来毒性效应</a:t>
            </a:r>
            <a:endParaRPr lang="en-US" altLang="zh-CN" sz="2400" dirty="0"/>
          </a:p>
          <a:p>
            <a:pPr algn="l"/>
            <a:r>
              <a:rPr lang="en-US" altLang="zh-CN" sz="2400" dirty="0"/>
              <a:t>                                                                             ——</a:t>
            </a:r>
            <a:r>
              <a:rPr lang="zh-CN" altLang="en-US" sz="2400" dirty="0"/>
              <a:t>以微塑料为例</a:t>
            </a:r>
            <a:endParaRPr lang="en-US" altLang="zh-CN" dirty="0"/>
          </a:p>
          <a:p>
            <a:endParaRPr lang="zh-CN" altLang="en-US" dirty="0"/>
          </a:p>
        </p:txBody>
      </p:sp>
      <p:sp>
        <p:nvSpPr>
          <p:cNvPr id="60" name="文本框 30"/>
          <p:cNvSpPr txBox="1"/>
          <p:nvPr>
            <p:custDataLst>
              <p:tags r:id="rId2"/>
            </p:custDataLst>
          </p:nvPr>
        </p:nvSpPr>
        <p:spPr>
          <a:xfrm>
            <a:off x="530225" y="41084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海洋环境与经济发展</a:t>
            </a:r>
            <a:endParaRPr lang="zh-CN" altLang="en-US" sz="2000" b="1" dirty="0">
              <a:latin typeface="幼圆" panose="02010509060101010101" charset="-122"/>
              <a:ea typeface="幼圆" panose="02010509060101010101" charset="-122"/>
            </a:endParaRPr>
          </a:p>
        </p:txBody>
      </p:sp>
      <p:sp>
        <p:nvSpPr>
          <p:cNvPr id="2" name="圆角矩形 1"/>
          <p:cNvSpPr/>
          <p:nvPr>
            <p:custDataLst>
              <p:tags r:id="rId3"/>
            </p:custDataLst>
          </p:nvPr>
        </p:nvSpPr>
        <p:spPr>
          <a:xfrm>
            <a:off x="441325" y="26098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4" name="文本框 30"/>
          <p:cNvSpPr txBox="1"/>
          <p:nvPr>
            <p:custDataLst>
              <p:tags r:id="rId4"/>
            </p:custDataLst>
          </p:nvPr>
        </p:nvSpPr>
        <p:spPr>
          <a:xfrm>
            <a:off x="4036695" y="257810"/>
            <a:ext cx="2533650"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sz="2000" dirty="0">
                <a:sym typeface="+mn-ea"/>
              </a:rPr>
              <a:t>海洋环境与渔业</a:t>
            </a:r>
            <a:endParaRPr lang="zh-CN" altLang="en-US" sz="2000" b="1" dirty="0">
              <a:latin typeface="幼圆" panose="02010509060101010101" charset="-122"/>
              <a:ea typeface="幼圆" panose="02010509060101010101" charset="-122"/>
            </a:endParaRPr>
          </a:p>
        </p:txBody>
      </p:sp>
      <p:cxnSp>
        <p:nvCxnSpPr>
          <p:cNvPr id="62" name="Straight Connector 45"/>
          <p:cNvCxnSpPr/>
          <p:nvPr>
            <p:custDataLst>
              <p:tags r:id="rId5"/>
            </p:custDataLst>
          </p:nvPr>
        </p:nvCxnSpPr>
        <p:spPr>
          <a:xfrm>
            <a:off x="4104005" y="936625"/>
            <a:ext cx="2483485" cy="0"/>
          </a:xfrm>
          <a:prstGeom prst="line">
            <a:avLst/>
          </a:prstGeom>
        </p:spPr>
        <p:style>
          <a:lnRef idx="3">
            <a:schemeClr val="accent1"/>
          </a:lnRef>
          <a:fillRef idx="0">
            <a:srgbClr val="FFFFFF"/>
          </a:fillRef>
          <a:effectRef idx="0">
            <a:srgbClr val="FFFFFF"/>
          </a:effectRef>
          <a:fontRef idx="minor">
            <a:schemeClr val="tx1"/>
          </a:fontRef>
        </p:style>
      </p:cxnSp>
      <p:sp>
        <p:nvSpPr>
          <p:cNvPr id="3" name="右箭头 2"/>
          <p:cNvSpPr/>
          <p:nvPr/>
        </p:nvSpPr>
        <p:spPr>
          <a:xfrm>
            <a:off x="3582670" y="492760"/>
            <a:ext cx="398145" cy="27432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30"/>
          <p:cNvSpPr txBox="1"/>
          <p:nvPr>
            <p:custDataLst>
              <p:tags r:id="rId1"/>
            </p:custDataLst>
          </p:nvPr>
        </p:nvSpPr>
        <p:spPr>
          <a:xfrm>
            <a:off x="530225" y="41084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海洋环境与经济发展</a:t>
            </a:r>
            <a:endParaRPr lang="zh-CN" altLang="en-US" sz="2000" b="1" dirty="0">
              <a:latin typeface="幼圆" panose="02010509060101010101" charset="-122"/>
              <a:ea typeface="幼圆" panose="02010509060101010101" charset="-122"/>
            </a:endParaRPr>
          </a:p>
        </p:txBody>
      </p:sp>
      <p:sp>
        <p:nvSpPr>
          <p:cNvPr id="2" name="圆角矩形 1"/>
          <p:cNvSpPr/>
          <p:nvPr>
            <p:custDataLst>
              <p:tags r:id="rId2"/>
            </p:custDataLst>
          </p:nvPr>
        </p:nvSpPr>
        <p:spPr>
          <a:xfrm>
            <a:off x="441325" y="26098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4" name="文本框 30"/>
          <p:cNvSpPr txBox="1"/>
          <p:nvPr>
            <p:custDataLst>
              <p:tags r:id="rId3"/>
            </p:custDataLst>
          </p:nvPr>
        </p:nvSpPr>
        <p:spPr>
          <a:xfrm>
            <a:off x="4036695" y="257810"/>
            <a:ext cx="2533650"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sz="2000" dirty="0">
                <a:sym typeface="+mn-ea"/>
              </a:rPr>
              <a:t>海洋环境与渔业</a:t>
            </a:r>
            <a:endParaRPr lang="zh-CN" altLang="en-US" sz="2000" b="1" dirty="0">
              <a:latin typeface="幼圆" panose="02010509060101010101" charset="-122"/>
              <a:ea typeface="幼圆" panose="02010509060101010101" charset="-122"/>
            </a:endParaRPr>
          </a:p>
        </p:txBody>
      </p:sp>
      <p:cxnSp>
        <p:nvCxnSpPr>
          <p:cNvPr id="62" name="Straight Connector 45"/>
          <p:cNvCxnSpPr/>
          <p:nvPr>
            <p:custDataLst>
              <p:tags r:id="rId4"/>
            </p:custDataLst>
          </p:nvPr>
        </p:nvCxnSpPr>
        <p:spPr>
          <a:xfrm>
            <a:off x="4104005" y="936625"/>
            <a:ext cx="2483485" cy="0"/>
          </a:xfrm>
          <a:prstGeom prst="line">
            <a:avLst/>
          </a:prstGeom>
        </p:spPr>
        <p:style>
          <a:lnRef idx="3">
            <a:schemeClr val="accent1"/>
          </a:lnRef>
          <a:fillRef idx="0">
            <a:srgbClr val="FFFFFF"/>
          </a:fillRef>
          <a:effectRef idx="0">
            <a:srgbClr val="FFFFFF"/>
          </a:effectRef>
          <a:fontRef idx="minor">
            <a:schemeClr val="tx1"/>
          </a:fontRef>
        </p:style>
      </p:cxnSp>
      <p:sp>
        <p:nvSpPr>
          <p:cNvPr id="3" name="右箭头 2"/>
          <p:cNvSpPr/>
          <p:nvPr/>
        </p:nvSpPr>
        <p:spPr>
          <a:xfrm>
            <a:off x="3582670" y="492760"/>
            <a:ext cx="398145" cy="27432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977900" y="1536065"/>
            <a:ext cx="7679690" cy="460375"/>
          </a:xfrm>
          <a:prstGeom prst="rect">
            <a:avLst/>
          </a:prstGeom>
          <a:noFill/>
        </p:spPr>
        <p:txBody>
          <a:bodyPr wrap="square" rtlCol="0" anchor="t">
            <a:spAutoFit/>
          </a:bodyPr>
          <a:lstStyle/>
          <a:p>
            <a:r>
              <a:rPr lang="en-US" altLang="zh-CN" sz="2400" dirty="0">
                <a:sym typeface="+mn-ea"/>
              </a:rPr>
              <a:t>2.</a:t>
            </a:r>
            <a:r>
              <a:rPr lang="zh-CN" altLang="en-US" sz="2400" dirty="0">
                <a:sym typeface="+mn-ea"/>
              </a:rPr>
              <a:t>海洋污染、人类过度捕捞造成渔业资源枯竭</a:t>
            </a:r>
          </a:p>
        </p:txBody>
      </p:sp>
      <p:pic>
        <p:nvPicPr>
          <p:cNvPr id="7" name="图片 6"/>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2190115" y="2411730"/>
            <a:ext cx="8471535" cy="34105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30"/>
          <p:cNvSpPr txBox="1"/>
          <p:nvPr>
            <p:custDataLst>
              <p:tags r:id="rId1"/>
            </p:custDataLst>
          </p:nvPr>
        </p:nvSpPr>
        <p:spPr>
          <a:xfrm>
            <a:off x="530225" y="41084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海洋环境与经济发展</a:t>
            </a:r>
            <a:endParaRPr lang="zh-CN" altLang="en-US" sz="2000" b="1" dirty="0">
              <a:latin typeface="幼圆" panose="02010509060101010101" charset="-122"/>
              <a:ea typeface="幼圆" panose="02010509060101010101" charset="-122"/>
            </a:endParaRPr>
          </a:p>
        </p:txBody>
      </p:sp>
      <p:sp>
        <p:nvSpPr>
          <p:cNvPr id="2" name="圆角矩形 1"/>
          <p:cNvSpPr/>
          <p:nvPr>
            <p:custDataLst>
              <p:tags r:id="rId2"/>
            </p:custDataLst>
          </p:nvPr>
        </p:nvSpPr>
        <p:spPr>
          <a:xfrm>
            <a:off x="441325" y="26098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4" name="文本框 30"/>
          <p:cNvSpPr txBox="1"/>
          <p:nvPr>
            <p:custDataLst>
              <p:tags r:id="rId3"/>
            </p:custDataLst>
          </p:nvPr>
        </p:nvSpPr>
        <p:spPr>
          <a:xfrm>
            <a:off x="4051935" y="412115"/>
            <a:ext cx="305244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2000" dirty="0">
                <a:sym typeface="+mn-ea"/>
              </a:rPr>
              <a:t>海洋环境与滨海旅游业</a:t>
            </a:r>
            <a:endParaRPr lang="zh-CN" altLang="en-US" sz="2000" b="1" dirty="0">
              <a:latin typeface="幼圆" panose="02010509060101010101" charset="-122"/>
              <a:ea typeface="幼圆" panose="02010509060101010101" charset="-122"/>
            </a:endParaRPr>
          </a:p>
        </p:txBody>
      </p:sp>
      <p:cxnSp>
        <p:nvCxnSpPr>
          <p:cNvPr id="62" name="Straight Connector 45"/>
          <p:cNvCxnSpPr/>
          <p:nvPr>
            <p:custDataLst>
              <p:tags r:id="rId4"/>
            </p:custDataLst>
          </p:nvPr>
        </p:nvCxnSpPr>
        <p:spPr>
          <a:xfrm>
            <a:off x="4104005" y="936625"/>
            <a:ext cx="2483485" cy="0"/>
          </a:xfrm>
          <a:prstGeom prst="line">
            <a:avLst/>
          </a:prstGeom>
        </p:spPr>
        <p:style>
          <a:lnRef idx="3">
            <a:schemeClr val="accent1"/>
          </a:lnRef>
          <a:fillRef idx="0">
            <a:srgbClr val="FFFFFF"/>
          </a:fillRef>
          <a:effectRef idx="0">
            <a:srgbClr val="FFFFFF"/>
          </a:effectRef>
          <a:fontRef idx="minor">
            <a:schemeClr val="tx1"/>
          </a:fontRef>
        </p:style>
      </p:cxnSp>
      <p:sp>
        <p:nvSpPr>
          <p:cNvPr id="3" name="右箭头 2"/>
          <p:cNvSpPr/>
          <p:nvPr/>
        </p:nvSpPr>
        <p:spPr>
          <a:xfrm>
            <a:off x="3582670" y="492760"/>
            <a:ext cx="398145" cy="27432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02" name="Google Shape;1202;p58"/>
          <p:cNvSpPr txBox="1">
            <a:spLocks noGrp="1"/>
          </p:cNvSpPr>
          <p:nvPr>
            <p:custDataLst>
              <p:tags r:id="rId5"/>
            </p:custDataLst>
          </p:nvPr>
        </p:nvSpPr>
        <p:spPr>
          <a:xfrm>
            <a:off x="583025" y="1648947"/>
            <a:ext cx="6507804" cy="720725"/>
          </a:xfrm>
          <a:prstGeom prst="rect">
            <a:avLst/>
          </a:prstGeom>
        </p:spPr>
        <p:txBody>
          <a:bodyPr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r>
              <a:rPr lang="en-US" altLang="zh-CN" sz="2400" dirty="0"/>
              <a:t>1.</a:t>
            </a:r>
            <a:r>
              <a:rPr lang="zh-CN" altLang="en-US" sz="2400" dirty="0">
                <a:latin typeface="+mn-ea"/>
                <a:ea typeface="+mn-ea"/>
              </a:rPr>
              <a:t>海洋环境是滨海旅游业赖以生存的根本资源</a:t>
            </a:r>
            <a:endParaRPr sz="2400" dirty="0">
              <a:latin typeface="+mn-ea"/>
              <a:ea typeface="+mn-ea"/>
            </a:endParaRPr>
          </a:p>
        </p:txBody>
      </p:sp>
      <p:sp>
        <p:nvSpPr>
          <p:cNvPr id="6" name="文本框 5"/>
          <p:cNvSpPr txBox="1"/>
          <p:nvPr>
            <p:custDataLst>
              <p:tags r:id="rId6"/>
            </p:custDataLst>
          </p:nvPr>
        </p:nvSpPr>
        <p:spPr>
          <a:xfrm>
            <a:off x="1389150" y="2550349"/>
            <a:ext cx="4577473" cy="521970"/>
          </a:xfrm>
          <a:prstGeom prst="rect">
            <a:avLst/>
          </a:prstGeom>
          <a:noFill/>
        </p:spPr>
        <p:txBody>
          <a:bodyPr wrap="square" rtlCol="0">
            <a:spAutoFit/>
          </a:bodyPr>
          <a:lstStyle/>
          <a:p>
            <a:r>
              <a:rPr lang="zh-CN" altLang="en-US" sz="2800" dirty="0"/>
              <a:t>海洋环境破坏的直接影响：</a:t>
            </a:r>
            <a:endParaRPr lang="zh-CN" altLang="en-US" sz="2000" dirty="0"/>
          </a:p>
        </p:txBody>
      </p:sp>
      <p:sp>
        <p:nvSpPr>
          <p:cNvPr id="37" name="Shape 2934"/>
          <p:cNvSpPr/>
          <p:nvPr>
            <p:custDataLst>
              <p:tags r:id="rId7"/>
            </p:custDataLst>
          </p:nvPr>
        </p:nvSpPr>
        <p:spPr>
          <a:xfrm>
            <a:off x="1319104" y="3287296"/>
            <a:ext cx="360421" cy="495579"/>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ea typeface="Lato Light" panose="020F0502020204030203" pitchFamily="34" charset="0"/>
              <a:cs typeface="Lato Light" panose="020F0502020204030203" pitchFamily="34" charset="0"/>
              <a:sym typeface="Gill Sans"/>
            </a:endParaRPr>
          </a:p>
        </p:txBody>
      </p:sp>
      <p:sp>
        <p:nvSpPr>
          <p:cNvPr id="7" name="文本框 6"/>
          <p:cNvSpPr txBox="1"/>
          <p:nvPr/>
        </p:nvSpPr>
        <p:spPr>
          <a:xfrm>
            <a:off x="1954530" y="3208020"/>
            <a:ext cx="5875020" cy="645160"/>
          </a:xfrm>
          <a:prstGeom prst="rect">
            <a:avLst/>
          </a:prstGeom>
          <a:noFill/>
        </p:spPr>
        <p:txBody>
          <a:bodyPr wrap="square" rtlCol="0">
            <a:spAutoFit/>
          </a:bodyPr>
          <a:lstStyle/>
          <a:p>
            <a:r>
              <a:rPr lang="zh-CN" altLang="en-US" dirty="0">
                <a:sym typeface="+mn-ea"/>
              </a:rPr>
              <a:t>海水质量下降，影响海水的景观价值，破坏海水浴场的游泳功能</a:t>
            </a:r>
            <a:endParaRPr lang="zh-CN" altLang="en-US"/>
          </a:p>
        </p:txBody>
      </p:sp>
      <p:sp>
        <p:nvSpPr>
          <p:cNvPr id="8" name="文本框 7"/>
          <p:cNvSpPr txBox="1"/>
          <p:nvPr/>
        </p:nvSpPr>
        <p:spPr>
          <a:xfrm>
            <a:off x="1954530" y="4497070"/>
            <a:ext cx="4803775" cy="922020"/>
          </a:xfrm>
          <a:prstGeom prst="rect">
            <a:avLst/>
          </a:prstGeom>
          <a:noFill/>
        </p:spPr>
        <p:txBody>
          <a:bodyPr wrap="square" rtlCol="0">
            <a:spAutoFit/>
          </a:bodyPr>
          <a:lstStyle/>
          <a:p>
            <a:r>
              <a:rPr lang="zh-CN" altLang="en-US" dirty="0">
                <a:sym typeface="+mn-ea"/>
              </a:rPr>
              <a:t>岸滩与礁石美学特征削弱，礁石的观赏价值下降，沙滩的休憩功能被损害</a:t>
            </a:r>
            <a:endParaRPr lang="zh-CN" altLang="en-US" dirty="0"/>
          </a:p>
          <a:p>
            <a:endParaRPr lang="zh-CN" altLang="en-US"/>
          </a:p>
        </p:txBody>
      </p:sp>
      <p:sp>
        <p:nvSpPr>
          <p:cNvPr id="9" name="Shape 2934"/>
          <p:cNvSpPr/>
          <p:nvPr>
            <p:custDataLst>
              <p:tags r:id="rId8"/>
            </p:custDataLst>
          </p:nvPr>
        </p:nvSpPr>
        <p:spPr>
          <a:xfrm>
            <a:off x="1319104" y="4526181"/>
            <a:ext cx="360421" cy="495579"/>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ea typeface="Lato Light" panose="020F0502020204030203" pitchFamily="34" charset="0"/>
              <a:cs typeface="Lato Light" panose="020F0502020204030203" pitchFamily="34" charset="0"/>
              <a:sym typeface="Gill Sans"/>
            </a:endParaRPr>
          </a:p>
        </p:txBody>
      </p:sp>
      <p:pic>
        <p:nvPicPr>
          <p:cNvPr id="14" name="图片 13"/>
          <p:cNvPicPr>
            <a:picLocks noChangeAspect="1"/>
          </p:cNvPicPr>
          <p:nvPr>
            <p:custDataLst>
              <p:tags r:id="rId9"/>
            </p:custDataLst>
          </p:nvPr>
        </p:nvPicPr>
        <p:blipFill>
          <a:blip r:embed="rId12"/>
          <a:stretch>
            <a:fillRect/>
          </a:stretch>
        </p:blipFill>
        <p:spPr>
          <a:xfrm>
            <a:off x="7829388" y="1291759"/>
            <a:ext cx="4196877" cy="3205365"/>
          </a:xfrm>
          <a:prstGeom prst="rect">
            <a:avLst/>
          </a:prstGeom>
        </p:spPr>
      </p:pic>
      <p:sp>
        <p:nvSpPr>
          <p:cNvPr id="16" name="下箭头 15"/>
          <p:cNvSpPr/>
          <p:nvPr/>
        </p:nvSpPr>
        <p:spPr>
          <a:xfrm>
            <a:off x="3476625" y="5463540"/>
            <a:ext cx="592455" cy="3892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custDataLst>
              <p:tags r:id="rId10"/>
            </p:custDataLst>
          </p:nvPr>
        </p:nvSpPr>
        <p:spPr>
          <a:xfrm>
            <a:off x="2974975" y="5852795"/>
            <a:ext cx="2161540" cy="327660"/>
          </a:xfrm>
          <a:prstGeom prst="rect">
            <a:avLst/>
          </a:prstGeom>
          <a:noFill/>
        </p:spPr>
        <p:txBody>
          <a:bodyPr wrap="none" lIns="91440" tIns="45720" rIns="91440" bIns="45720">
            <a:noAutofit/>
          </a:bodyPr>
          <a:lstStyle/>
          <a:p>
            <a:pPr algn="ctr"/>
            <a:r>
              <a:rPr lang="zh-CN" altLang="en-US" sz="5400" dirty="0">
                <a:ln w="0"/>
                <a:solidFill>
                  <a:srgbClr val="FF0000"/>
                </a:solidFill>
                <a:effectLst>
                  <a:outerShdw blurRad="38100" dist="25400" dir="5400000" algn="ctr" rotWithShape="0">
                    <a:srgbClr val="6E747A">
                      <a:alpha val="43000"/>
                    </a:srgbClr>
                  </a:outerShdw>
                </a:effectLst>
              </a:rPr>
              <a:t>游客少了</a:t>
            </a:r>
            <a:r>
              <a:rPr lang="zh-CN" altLang="en-US" sz="5400" dirty="0">
                <a:ln w="0"/>
                <a:solidFill>
                  <a:srgbClr val="FF0000"/>
                </a:solidFill>
                <a:effectLst>
                  <a:outerShdw blurRad="38100" dist="19050" dir="2700000" algn="tl" rotWithShape="0">
                    <a:schemeClr val="dk1">
                      <a:alpha val="40000"/>
                    </a:schemeClr>
                  </a:outerShdw>
                </a:effectLst>
              </a:rPr>
              <a:t>！</a:t>
            </a:r>
            <a:endParaRPr lang="zh-CN" altLang="en-US" sz="5400" b="1" cap="none" spc="0" dirty="0">
              <a:ln w="22225">
                <a:solidFill>
                  <a:schemeClr val="accent2"/>
                </a:solidFill>
                <a:prstDash val="solid"/>
              </a:ln>
              <a:solidFill>
                <a:srgbClr val="FF0000"/>
              </a:solidFill>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30"/>
          <p:cNvSpPr txBox="1"/>
          <p:nvPr>
            <p:custDataLst>
              <p:tags r:id="rId1"/>
            </p:custDataLst>
          </p:nvPr>
        </p:nvSpPr>
        <p:spPr>
          <a:xfrm>
            <a:off x="530225" y="41084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海洋环境与经济发展</a:t>
            </a:r>
            <a:endParaRPr lang="zh-CN" altLang="en-US" sz="2000" b="1" dirty="0">
              <a:latin typeface="幼圆" panose="02010509060101010101" charset="-122"/>
              <a:ea typeface="幼圆" panose="02010509060101010101" charset="-122"/>
            </a:endParaRPr>
          </a:p>
        </p:txBody>
      </p:sp>
      <p:sp>
        <p:nvSpPr>
          <p:cNvPr id="2" name="圆角矩形 1"/>
          <p:cNvSpPr/>
          <p:nvPr>
            <p:custDataLst>
              <p:tags r:id="rId2"/>
            </p:custDataLst>
          </p:nvPr>
        </p:nvSpPr>
        <p:spPr>
          <a:xfrm>
            <a:off x="441325" y="26098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4" name="文本框 30"/>
          <p:cNvSpPr txBox="1"/>
          <p:nvPr>
            <p:custDataLst>
              <p:tags r:id="rId3"/>
            </p:custDataLst>
          </p:nvPr>
        </p:nvSpPr>
        <p:spPr>
          <a:xfrm>
            <a:off x="4036695" y="257810"/>
            <a:ext cx="3028950"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a:lnSpc>
                <a:spcPct val="150000"/>
              </a:lnSpc>
            </a:pPr>
            <a:r>
              <a:rPr lang="zh-CN" altLang="en-US" sz="2000" dirty="0">
                <a:sym typeface="+mn-ea"/>
              </a:rPr>
              <a:t>海洋环境与滨海旅游业</a:t>
            </a:r>
            <a:endParaRPr lang="zh-CN" altLang="en-US" sz="2000" b="1" dirty="0">
              <a:latin typeface="幼圆" panose="02010509060101010101" charset="-122"/>
              <a:ea typeface="幼圆" panose="02010509060101010101" charset="-122"/>
            </a:endParaRPr>
          </a:p>
        </p:txBody>
      </p:sp>
      <p:cxnSp>
        <p:nvCxnSpPr>
          <p:cNvPr id="62" name="Straight Connector 45"/>
          <p:cNvCxnSpPr/>
          <p:nvPr>
            <p:custDataLst>
              <p:tags r:id="rId4"/>
            </p:custDataLst>
          </p:nvPr>
        </p:nvCxnSpPr>
        <p:spPr>
          <a:xfrm>
            <a:off x="4104005" y="936625"/>
            <a:ext cx="2483485" cy="0"/>
          </a:xfrm>
          <a:prstGeom prst="line">
            <a:avLst/>
          </a:prstGeom>
        </p:spPr>
        <p:style>
          <a:lnRef idx="3">
            <a:schemeClr val="accent1"/>
          </a:lnRef>
          <a:fillRef idx="0">
            <a:srgbClr val="FFFFFF"/>
          </a:fillRef>
          <a:effectRef idx="0">
            <a:srgbClr val="FFFFFF"/>
          </a:effectRef>
          <a:fontRef idx="minor">
            <a:schemeClr val="tx1"/>
          </a:fontRef>
        </p:style>
      </p:cxnSp>
      <p:sp>
        <p:nvSpPr>
          <p:cNvPr id="3" name="右箭头 2"/>
          <p:cNvSpPr/>
          <p:nvPr/>
        </p:nvSpPr>
        <p:spPr>
          <a:xfrm>
            <a:off x="3582670" y="492760"/>
            <a:ext cx="398145" cy="27432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02" name="Google Shape;1202;p58"/>
          <p:cNvSpPr txBox="1">
            <a:spLocks noGrp="1"/>
          </p:cNvSpPr>
          <p:nvPr>
            <p:custDataLst>
              <p:tags r:id="rId5"/>
            </p:custDataLst>
          </p:nvPr>
        </p:nvSpPr>
        <p:spPr>
          <a:xfrm>
            <a:off x="734060" y="1613535"/>
            <a:ext cx="4952365" cy="720725"/>
          </a:xfrm>
          <a:prstGeom prst="rect">
            <a:avLst/>
          </a:prstGeom>
        </p:spPr>
        <p:txBody>
          <a:bodyPr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r>
              <a:rPr lang="en-US" sz="2400" dirty="0">
                <a:latin typeface="+mn-ea"/>
                <a:ea typeface="+mn-ea"/>
                <a:cs typeface="+mn-ea"/>
              </a:rPr>
              <a:t>2.</a:t>
            </a:r>
            <a:r>
              <a:rPr lang="zh-CN" altLang="en-US" sz="2400" dirty="0">
                <a:latin typeface="+mn-ea"/>
                <a:ea typeface="+mn-ea"/>
                <a:cs typeface="+mn-ea"/>
              </a:rPr>
              <a:t>滨海旅游业具有较强的产业关联性</a:t>
            </a:r>
            <a:endParaRPr lang="zh-CN" altLang="en-US" sz="2400" dirty="0"/>
          </a:p>
          <a:p>
            <a:pPr lvl="0"/>
            <a:endParaRPr lang="en-US" altLang="zh-CN" sz="2400" dirty="0"/>
          </a:p>
          <a:p>
            <a:pPr lvl="0"/>
            <a:r>
              <a:rPr lang="zh-CN" altLang="en-US" sz="2400" dirty="0"/>
              <a:t>海洋环境会直接决定与之匹配的其他服务业的发展状况，</a:t>
            </a:r>
            <a:endParaRPr lang="en-US" altLang="zh-CN" sz="2400" dirty="0"/>
          </a:p>
          <a:p>
            <a:pPr lvl="0"/>
            <a:r>
              <a:rPr lang="zh-CN" altLang="en-US" sz="2400" dirty="0"/>
              <a:t>并产生一系列的连锁反应。</a:t>
            </a:r>
            <a:endParaRPr sz="2400" dirty="0"/>
          </a:p>
        </p:txBody>
      </p:sp>
      <p:sp>
        <p:nvSpPr>
          <p:cNvPr id="6" name="文本框 5"/>
          <p:cNvSpPr txBox="1"/>
          <p:nvPr/>
        </p:nvSpPr>
        <p:spPr>
          <a:xfrm>
            <a:off x="530225" y="4250690"/>
            <a:ext cx="6096000" cy="521970"/>
          </a:xfrm>
          <a:prstGeom prst="rect">
            <a:avLst/>
          </a:prstGeom>
          <a:noFill/>
        </p:spPr>
        <p:txBody>
          <a:bodyPr wrap="square" rtlCol="0" anchor="t">
            <a:spAutoFit/>
          </a:bodyPr>
          <a:lstStyle/>
          <a:p>
            <a:r>
              <a:rPr lang="zh-CN" altLang="en-US" sz="2800" dirty="0">
                <a:sym typeface="+mn-ea"/>
              </a:rPr>
              <a:t>海洋环境破坏的间接影响：</a:t>
            </a:r>
          </a:p>
        </p:txBody>
      </p:sp>
      <p:sp>
        <p:nvSpPr>
          <p:cNvPr id="78" name="标题"/>
          <p:cNvSpPr txBox="1"/>
          <p:nvPr>
            <p:custDataLst>
              <p:tags r:id="rId6"/>
            </p:custDataLst>
          </p:nvPr>
        </p:nvSpPr>
        <p:spPr>
          <a:xfrm>
            <a:off x="6042660" y="2524760"/>
            <a:ext cx="2724150" cy="625475"/>
          </a:xfrm>
          <a:prstGeom prst="rect">
            <a:avLst/>
          </a:prstGeom>
          <a:noFill/>
        </p:spPr>
        <p:txBody>
          <a:bodyPr wrap="square" lIns="0" tIns="0" rIns="0" bIns="0" rtlCol="0" anchor="b">
            <a:normAutofit/>
          </a:bodyPr>
          <a:lstStyle/>
          <a:p>
            <a:pPr algn="ctr">
              <a:buClrTx/>
              <a:buSzTx/>
              <a:buFontTx/>
            </a:pPr>
            <a:r>
              <a:rPr lang="zh-CN" altLang="en-US" dirty="0">
                <a:sym typeface="+mn-ea"/>
              </a:rPr>
              <a:t>景区观光娱乐设施损害，设施维护成本上升 </a:t>
            </a:r>
            <a:endParaRPr lang="zh-CN" altLang="en-US" b="1" spc="300" dirty="0">
              <a:solidFill>
                <a:schemeClr val="accent1"/>
              </a:solidFill>
              <a:latin typeface="+mj-ea"/>
              <a:ea typeface="+mj-ea"/>
              <a:sym typeface="+mn-ea"/>
            </a:endParaRPr>
          </a:p>
        </p:txBody>
      </p:sp>
      <p:sp>
        <p:nvSpPr>
          <p:cNvPr id="80" name="标题"/>
          <p:cNvSpPr txBox="1"/>
          <p:nvPr>
            <p:custDataLst>
              <p:tags r:id="rId7"/>
            </p:custDataLst>
          </p:nvPr>
        </p:nvSpPr>
        <p:spPr>
          <a:xfrm>
            <a:off x="3094355" y="5624830"/>
            <a:ext cx="2724150" cy="625475"/>
          </a:xfrm>
          <a:prstGeom prst="rect">
            <a:avLst/>
          </a:prstGeom>
          <a:noFill/>
        </p:spPr>
        <p:txBody>
          <a:bodyPr wrap="square" lIns="0" tIns="0" rIns="0" bIns="0" rtlCol="0" anchor="b">
            <a:noAutofit/>
          </a:bodyPr>
          <a:lstStyle/>
          <a:p>
            <a:pPr algn="ctr">
              <a:buClrTx/>
              <a:buSzTx/>
              <a:buFontTx/>
            </a:pPr>
            <a:r>
              <a:rPr lang="zh-CN" altLang="en-US" sz="1500" dirty="0">
                <a:sym typeface="+mn-ea"/>
              </a:rPr>
              <a:t>与之相关的餐饮业、宾馆业、交通业、商业以及旅游中介业受损</a:t>
            </a:r>
            <a:endParaRPr lang="zh-CN" altLang="en-US" sz="1100" b="1" spc="300" dirty="0">
              <a:solidFill>
                <a:schemeClr val="accent1"/>
              </a:solidFill>
              <a:latin typeface="+mj-ea"/>
              <a:ea typeface="+mj-ea"/>
              <a:sym typeface="+mn-ea"/>
            </a:endParaRPr>
          </a:p>
        </p:txBody>
      </p:sp>
      <p:sp>
        <p:nvSpPr>
          <p:cNvPr id="81" name="正文"/>
          <p:cNvSpPr txBox="1"/>
          <p:nvPr>
            <p:custDataLst>
              <p:tags r:id="rId8"/>
            </p:custDataLst>
          </p:nvPr>
        </p:nvSpPr>
        <p:spPr>
          <a:xfrm>
            <a:off x="8863965" y="5564505"/>
            <a:ext cx="3024505" cy="685800"/>
          </a:xfrm>
          <a:prstGeom prst="rect">
            <a:avLst/>
          </a:prstGeom>
          <a:noFill/>
        </p:spPr>
        <p:txBody>
          <a:bodyPr wrap="square" lIns="0" tIns="0" rIns="0" bIns="0" rtlCol="0" anchor="t" anchorCtr="0">
            <a:noAutofit/>
          </a:bodyPr>
          <a:lstStyle/>
          <a:p>
            <a:pPr algn="ctr" fontAlgn="auto">
              <a:lnSpc>
                <a:spcPct val="150000"/>
              </a:lnSpc>
              <a:spcAft>
                <a:spcPts val="1000"/>
              </a:spcAft>
            </a:pPr>
            <a:r>
              <a:rPr lang="zh-CN" altLang="en-US" sz="1600" dirty="0">
                <a:sym typeface="+mn-ea"/>
              </a:rPr>
              <a:t>地区政府环境海洋环境治理能力受到质疑，地方景区声誉受损</a:t>
            </a:r>
            <a:endParaRPr lang="zh-CN" altLang="en-US" sz="1600" spc="150" dirty="0">
              <a:solidFill>
                <a:schemeClr val="tx1">
                  <a:lumMod val="65000"/>
                  <a:lumOff val="35000"/>
                </a:schemeClr>
              </a:solidFill>
              <a:latin typeface="+mn-ea"/>
              <a:cs typeface="+mn-ea"/>
              <a:sym typeface="+mn-ea"/>
            </a:endParaRPr>
          </a:p>
        </p:txBody>
      </p:sp>
      <p:sp>
        <p:nvSpPr>
          <p:cNvPr id="83" name="等腰三角形 82"/>
          <p:cNvSpPr/>
          <p:nvPr>
            <p:custDataLst>
              <p:tags r:id="rId9"/>
            </p:custDataLst>
          </p:nvPr>
        </p:nvSpPr>
        <p:spPr>
          <a:xfrm>
            <a:off x="6438265" y="3941445"/>
            <a:ext cx="1878965" cy="1565275"/>
          </a:xfrm>
          <a:prstGeom prst="triangle">
            <a:avLst/>
          </a:prstGeom>
          <a:gradFill>
            <a:gsLst>
              <a:gs pos="0">
                <a:schemeClr val="accent1">
                  <a:lumMod val="60000"/>
                  <a:lumOff val="40000"/>
                </a:schemeClr>
              </a:gs>
              <a:gs pos="68000">
                <a:schemeClr val="accent1"/>
              </a:gs>
            </a:gsLst>
            <a:lin ang="2700000" scaled="0"/>
          </a:gradFill>
          <a:ln>
            <a:noFill/>
          </a:ln>
          <a:effectLst>
            <a:outerShdw blurRad="177800" sx="110000" sy="110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107950" bIns="396240" numCol="1" spcCol="0" rtlCol="0" fromWordArt="0" anchor="ctr" anchorCtr="0" forceAA="0" compatLnSpc="1">
            <a:normAutofit fontScale="97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sz="2000" b="1" dirty="0">
                <a:latin typeface="+mj-ea"/>
                <a:ea typeface="+mj-ea"/>
                <a:sym typeface="+mn-ea"/>
              </a:rPr>
              <a:t>3C</a:t>
            </a:r>
          </a:p>
        </p:txBody>
      </p:sp>
      <p:sp>
        <p:nvSpPr>
          <p:cNvPr id="84" name="等腰三角形 83"/>
          <p:cNvSpPr/>
          <p:nvPr>
            <p:custDataLst>
              <p:tags r:id="rId10"/>
            </p:custDataLst>
          </p:nvPr>
        </p:nvSpPr>
        <p:spPr>
          <a:xfrm>
            <a:off x="5988685" y="3477260"/>
            <a:ext cx="2778125" cy="2315210"/>
          </a:xfrm>
          <a:prstGeom prst="triangle">
            <a:avLst/>
          </a:prstGeom>
          <a:noFill/>
          <a:ln>
            <a:solidFill>
              <a:schemeClr val="accent1">
                <a:alpha val="7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p>
        </p:txBody>
      </p:sp>
      <p:cxnSp>
        <p:nvCxnSpPr>
          <p:cNvPr id="85" name="直接连接符 84"/>
          <p:cNvCxnSpPr/>
          <p:nvPr>
            <p:custDataLst>
              <p:tags r:id="rId11"/>
            </p:custDataLst>
          </p:nvPr>
        </p:nvCxnSpPr>
        <p:spPr>
          <a:xfrm flipV="1">
            <a:off x="7377430" y="3314065"/>
            <a:ext cx="0" cy="627380"/>
          </a:xfrm>
          <a:prstGeom prst="line">
            <a:avLst/>
          </a:prstGeom>
          <a:ln w="6350">
            <a:solidFill>
              <a:schemeClr val="accent1">
                <a:lumMod val="20000"/>
                <a:lumOff val="80000"/>
              </a:schemeClr>
            </a:solidFill>
            <a:tailEnd type="triangle"/>
          </a:ln>
        </p:spPr>
        <p:style>
          <a:lnRef idx="2">
            <a:schemeClr val="accent1"/>
          </a:lnRef>
          <a:fillRef idx="0">
            <a:srgbClr val="FFFFFF"/>
          </a:fillRef>
          <a:effectRef idx="0">
            <a:srgbClr val="FFFFFF"/>
          </a:effectRef>
          <a:fontRef idx="minor">
            <a:schemeClr val="tx1"/>
          </a:fontRef>
        </p:style>
      </p:cxnSp>
      <p:cxnSp>
        <p:nvCxnSpPr>
          <p:cNvPr id="86" name="直接连接符 85"/>
          <p:cNvCxnSpPr/>
          <p:nvPr>
            <p:custDataLst>
              <p:tags r:id="rId12"/>
            </p:custDataLst>
          </p:nvPr>
        </p:nvCxnSpPr>
        <p:spPr>
          <a:xfrm>
            <a:off x="8317230" y="5506720"/>
            <a:ext cx="628015" cy="402590"/>
          </a:xfrm>
          <a:prstGeom prst="line">
            <a:avLst/>
          </a:prstGeom>
          <a:ln w="6350">
            <a:solidFill>
              <a:schemeClr val="accent1">
                <a:lumMod val="20000"/>
                <a:lumOff val="80000"/>
              </a:schemeClr>
            </a:solidFill>
            <a:tailEnd type="triangle"/>
          </a:ln>
        </p:spPr>
        <p:style>
          <a:lnRef idx="2">
            <a:schemeClr val="accent1"/>
          </a:lnRef>
          <a:fillRef idx="0">
            <a:srgbClr val="FFFFFF"/>
          </a:fillRef>
          <a:effectRef idx="0">
            <a:srgbClr val="FFFFFF"/>
          </a:effectRef>
          <a:fontRef idx="minor">
            <a:schemeClr val="tx1"/>
          </a:fontRef>
        </p:style>
      </p:cxnSp>
      <p:cxnSp>
        <p:nvCxnSpPr>
          <p:cNvPr id="87" name="直接连接符 86"/>
          <p:cNvCxnSpPr/>
          <p:nvPr>
            <p:custDataLst>
              <p:tags r:id="rId13"/>
            </p:custDataLst>
          </p:nvPr>
        </p:nvCxnSpPr>
        <p:spPr>
          <a:xfrm flipH="1">
            <a:off x="5818505" y="5506720"/>
            <a:ext cx="619760" cy="401955"/>
          </a:xfrm>
          <a:prstGeom prst="line">
            <a:avLst/>
          </a:prstGeom>
          <a:ln w="6350">
            <a:solidFill>
              <a:schemeClr val="accent1">
                <a:lumMod val="20000"/>
                <a:lumOff val="80000"/>
              </a:schemeClr>
            </a:solidFill>
            <a:tailEnd type="triangle"/>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30"/>
          <p:cNvSpPr txBox="1"/>
          <p:nvPr>
            <p:custDataLst>
              <p:tags r:id="rId1"/>
            </p:custDataLst>
          </p:nvPr>
        </p:nvSpPr>
        <p:spPr>
          <a:xfrm>
            <a:off x="530225" y="41084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海洋环境与生态环境</a:t>
            </a:r>
            <a:endParaRPr lang="zh-CN" altLang="en-US" sz="2000" b="1" dirty="0">
              <a:latin typeface="幼圆" panose="02010509060101010101" charset="-122"/>
              <a:ea typeface="幼圆" panose="02010509060101010101" charset="-122"/>
            </a:endParaRPr>
          </a:p>
        </p:txBody>
      </p:sp>
      <p:sp>
        <p:nvSpPr>
          <p:cNvPr id="2" name="圆角矩形 1"/>
          <p:cNvSpPr/>
          <p:nvPr>
            <p:custDataLst>
              <p:tags r:id="rId2"/>
            </p:custDataLst>
          </p:nvPr>
        </p:nvSpPr>
        <p:spPr>
          <a:xfrm>
            <a:off x="441325" y="26098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3" name="文本框 2"/>
          <p:cNvSpPr txBox="1"/>
          <p:nvPr>
            <p:custDataLst>
              <p:tags r:id="rId3"/>
            </p:custDataLst>
          </p:nvPr>
        </p:nvSpPr>
        <p:spPr>
          <a:xfrm>
            <a:off x="347345" y="1440180"/>
            <a:ext cx="9737725" cy="460375"/>
          </a:xfrm>
          <a:prstGeom prst="rect">
            <a:avLst/>
          </a:prstGeom>
          <a:noFill/>
        </p:spPr>
        <p:txBody>
          <a:bodyPr wrap="square" rtlCol="0">
            <a:spAutoFit/>
          </a:bodyPr>
          <a:lstStyle/>
          <a:p>
            <a:r>
              <a:rPr lang="en-US" altLang="zh-CN" sz="2400" dirty="0">
                <a:latin typeface="+mn-ea"/>
                <a:cs typeface="+mn-ea"/>
              </a:rPr>
              <a:t>1.</a:t>
            </a:r>
            <a:r>
              <a:rPr lang="zh-CN" altLang="en-US" sz="2400" dirty="0">
                <a:latin typeface="+mn-ea"/>
                <a:cs typeface="+mn-ea"/>
              </a:rPr>
              <a:t>海洋环境的变化会对人类赖以生存的生物圈产生多种负面影响</a:t>
            </a:r>
          </a:p>
        </p:txBody>
      </p:sp>
      <p:pic>
        <p:nvPicPr>
          <p:cNvPr id="5" name="图片 4"/>
          <p:cNvPicPr>
            <a:picLocks noChangeAspect="1"/>
          </p:cNvPicPr>
          <p:nvPr>
            <p:custDataLst>
              <p:tags r:id="rId4"/>
            </p:custDataLst>
          </p:nvPr>
        </p:nvPicPr>
        <p:blipFill>
          <a:blip r:embed="rId6"/>
          <a:stretch>
            <a:fillRect/>
          </a:stretch>
        </p:blipFill>
        <p:spPr>
          <a:xfrm>
            <a:off x="1753870" y="2128520"/>
            <a:ext cx="8569960" cy="45535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1"/>
          <p:cNvSpPr/>
          <p:nvPr/>
        </p:nvSpPr>
        <p:spPr>
          <a:xfrm>
            <a:off x="5598110" y="1631459"/>
            <a:ext cx="134552" cy="207768"/>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dirty="0">
              <a:solidFill>
                <a:schemeClr val="tx1"/>
              </a:solidFill>
            </a:endParaRPr>
          </a:p>
        </p:txBody>
      </p:sp>
      <p:sp>
        <p:nvSpPr>
          <p:cNvPr id="3" name="箭头: V 形 2"/>
          <p:cNvSpPr/>
          <p:nvPr/>
        </p:nvSpPr>
        <p:spPr>
          <a:xfrm>
            <a:off x="5598814" y="3062244"/>
            <a:ext cx="134552" cy="207768"/>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solidFill>
                <a:schemeClr val="tx1"/>
              </a:solidFill>
            </a:endParaRPr>
          </a:p>
        </p:txBody>
      </p:sp>
      <p:sp>
        <p:nvSpPr>
          <p:cNvPr id="4" name="箭头: V 形 3"/>
          <p:cNvSpPr/>
          <p:nvPr/>
        </p:nvSpPr>
        <p:spPr>
          <a:xfrm>
            <a:off x="5598110" y="4493029"/>
            <a:ext cx="134552" cy="207768"/>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solidFill>
                <a:schemeClr val="tx1"/>
              </a:solidFill>
            </a:endParaRPr>
          </a:p>
        </p:txBody>
      </p:sp>
      <p:sp>
        <p:nvSpPr>
          <p:cNvPr id="6" name="文本框 26"/>
          <p:cNvSpPr txBox="1"/>
          <p:nvPr/>
        </p:nvSpPr>
        <p:spPr>
          <a:xfrm>
            <a:off x="5833966" y="1504510"/>
            <a:ext cx="52378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t>01</a:t>
            </a:r>
            <a:endParaRPr lang="zh-CN" altLang="en-US" sz="2400" dirty="0"/>
          </a:p>
        </p:txBody>
      </p:sp>
      <p:sp>
        <p:nvSpPr>
          <p:cNvPr id="7" name="文本框 9"/>
          <p:cNvSpPr txBox="1"/>
          <p:nvPr/>
        </p:nvSpPr>
        <p:spPr>
          <a:xfrm>
            <a:off x="5518208" y="2036824"/>
            <a:ext cx="400847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800" kern="1000" spc="100" dirty="0">
                <a:latin typeface="+mj-lt"/>
                <a:ea typeface="汉仪良品线简" panose="00020600040101010101" pitchFamily="18" charset="-122"/>
                <a:cs typeface="+mn-ea"/>
                <a:sym typeface="+mn-lt"/>
              </a:rPr>
              <a:t>Japan releases nuclear contaminated water</a:t>
            </a:r>
          </a:p>
          <a:p>
            <a:pPr>
              <a:lnSpc>
                <a:spcPct val="150000"/>
              </a:lnSpc>
            </a:pPr>
            <a:endParaRPr lang="zh-CN" altLang="en-US" sz="800" kern="1000" spc="100" dirty="0">
              <a:latin typeface="+mj-lt"/>
              <a:ea typeface="汉仪良品线简" panose="00020600040101010101" pitchFamily="18" charset="-122"/>
              <a:cs typeface="+mn-ea"/>
              <a:sym typeface="+mn-lt"/>
            </a:endParaRPr>
          </a:p>
        </p:txBody>
      </p:sp>
      <p:sp>
        <p:nvSpPr>
          <p:cNvPr id="9" name="文本框 29"/>
          <p:cNvSpPr txBox="1"/>
          <p:nvPr/>
        </p:nvSpPr>
        <p:spPr>
          <a:xfrm>
            <a:off x="5833966" y="2922486"/>
            <a:ext cx="52378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t>02</a:t>
            </a:r>
            <a:endParaRPr lang="zh-CN" altLang="en-US" sz="2400" dirty="0"/>
          </a:p>
        </p:txBody>
      </p:sp>
      <p:sp>
        <p:nvSpPr>
          <p:cNvPr id="10" name="文本框 9"/>
          <p:cNvSpPr txBox="1"/>
          <p:nvPr/>
        </p:nvSpPr>
        <p:spPr>
          <a:xfrm>
            <a:off x="5518208" y="3473850"/>
            <a:ext cx="400847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800" kern="1000" spc="100" dirty="0">
                <a:latin typeface="+mj-lt"/>
                <a:ea typeface="汉仪良品线简" panose="00020600040101010101" pitchFamily="18" charset="-122"/>
                <a:cs typeface="+mn-ea"/>
                <a:sym typeface="+mn-lt"/>
              </a:rPr>
              <a:t>The impact of the marine environment on human life</a:t>
            </a:r>
          </a:p>
          <a:p>
            <a:pPr>
              <a:lnSpc>
                <a:spcPct val="150000"/>
              </a:lnSpc>
            </a:pPr>
            <a:endParaRPr lang="zh-CN" altLang="en-US" sz="800" kern="1000" spc="100" dirty="0">
              <a:latin typeface="+mj-lt"/>
              <a:ea typeface="汉仪良品线简" panose="00020600040101010101" pitchFamily="18" charset="-122"/>
              <a:cs typeface="+mn-ea"/>
              <a:sym typeface="+mn-lt"/>
            </a:endParaRPr>
          </a:p>
        </p:txBody>
      </p:sp>
      <p:sp>
        <p:nvSpPr>
          <p:cNvPr id="12" name="文本框 32"/>
          <p:cNvSpPr txBox="1"/>
          <p:nvPr/>
        </p:nvSpPr>
        <p:spPr>
          <a:xfrm>
            <a:off x="5833966" y="4359505"/>
            <a:ext cx="52378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t>03</a:t>
            </a:r>
            <a:endParaRPr lang="zh-CN" altLang="en-US" sz="2400" dirty="0"/>
          </a:p>
        </p:txBody>
      </p:sp>
      <p:sp>
        <p:nvSpPr>
          <p:cNvPr id="13" name="文本框 9"/>
          <p:cNvSpPr txBox="1"/>
          <p:nvPr/>
        </p:nvSpPr>
        <p:spPr>
          <a:xfrm>
            <a:off x="5518208" y="4910869"/>
            <a:ext cx="400847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800" kern="1000" spc="100" dirty="0">
                <a:latin typeface="+mj-lt"/>
                <a:ea typeface="汉仪良品线简" panose="00020600040101010101" pitchFamily="18" charset="-122"/>
                <a:cs typeface="+mn-ea"/>
                <a:sym typeface="+mn-lt"/>
              </a:rPr>
              <a:t>Human Reflection and Measures</a:t>
            </a:r>
          </a:p>
          <a:p>
            <a:pPr>
              <a:lnSpc>
                <a:spcPct val="150000"/>
              </a:lnSpc>
            </a:pPr>
            <a:endParaRPr lang="zh-CN" altLang="en-US" sz="800" kern="1000" spc="100" dirty="0">
              <a:latin typeface="+mj-lt"/>
              <a:ea typeface="汉仪良品线简" panose="00020600040101010101" pitchFamily="18" charset="-122"/>
              <a:cs typeface="+mn-ea"/>
              <a:sym typeface="+mn-lt"/>
            </a:endParaRPr>
          </a:p>
        </p:txBody>
      </p:sp>
      <p:grpSp>
        <p:nvGrpSpPr>
          <p:cNvPr id="14" name="组合 13"/>
          <p:cNvGrpSpPr/>
          <p:nvPr/>
        </p:nvGrpSpPr>
        <p:grpSpPr>
          <a:xfrm>
            <a:off x="2665322" y="2134404"/>
            <a:ext cx="1494439" cy="2647579"/>
            <a:chOff x="2376175" y="2247305"/>
            <a:chExt cx="1494439" cy="2647579"/>
          </a:xfrm>
        </p:grpSpPr>
        <p:sp>
          <p:nvSpPr>
            <p:cNvPr id="15" name="Text Box 8"/>
            <p:cNvSpPr txBox="1">
              <a:spLocks noChangeArrowheads="1"/>
            </p:cNvSpPr>
            <p:nvPr/>
          </p:nvSpPr>
          <p:spPr bwMode="auto">
            <a:xfrm>
              <a:off x="2672369" y="2247305"/>
              <a:ext cx="1198245" cy="218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zh-CN" altLang="en-US" sz="6600" dirty="0">
                  <a:latin typeface="汉仪雪君体简" panose="02010600000101010101" charset="-122"/>
                  <a:ea typeface="汉仪雪君体简" panose="02010600000101010101" charset="-122"/>
                  <a:cs typeface="汉仪雪君体简" panose="02010600000101010101" charset="-122"/>
                  <a:sym typeface="+mn-lt"/>
                </a:rPr>
                <a:t>目 录</a:t>
              </a:r>
            </a:p>
          </p:txBody>
        </p:sp>
        <p:sp>
          <p:nvSpPr>
            <p:cNvPr id="16" name="Text Box 9"/>
            <p:cNvSpPr txBox="1">
              <a:spLocks noChangeArrowheads="1"/>
            </p:cNvSpPr>
            <p:nvPr/>
          </p:nvSpPr>
          <p:spPr bwMode="auto">
            <a:xfrm>
              <a:off x="2376175" y="3448975"/>
              <a:ext cx="553998" cy="144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ltLang="zh-CN" sz="2400" dirty="0">
                  <a:cs typeface="+mn-ea"/>
                  <a:sym typeface="+mn-lt"/>
                </a:rPr>
                <a:t>CONTENTS</a:t>
              </a:r>
            </a:p>
          </p:txBody>
        </p:sp>
      </p:grpSp>
      <p:sp>
        <p:nvSpPr>
          <p:cNvPr id="17" name="文本框 16"/>
          <p:cNvSpPr txBox="1"/>
          <p:nvPr/>
        </p:nvSpPr>
        <p:spPr>
          <a:xfrm>
            <a:off x="6410325" y="1518920"/>
            <a:ext cx="4056380" cy="460375"/>
          </a:xfrm>
          <a:prstGeom prst="rect">
            <a:avLst/>
          </a:prstGeom>
          <a:noFill/>
        </p:spPr>
        <p:txBody>
          <a:bodyPr wrap="square" rtlCol="0">
            <a:spAutoFit/>
          </a:bodyPr>
          <a:lstStyle/>
          <a:p>
            <a:r>
              <a:rPr lang="zh-CN" altLang="en-US" sz="2400"/>
              <a:t>海洋的眼泪：福岛核事件</a:t>
            </a:r>
            <a:endParaRPr lang="en-US" altLang="zh-CN" sz="2400"/>
          </a:p>
        </p:txBody>
      </p:sp>
      <p:sp>
        <p:nvSpPr>
          <p:cNvPr id="5" name="文本框 4"/>
          <p:cNvSpPr txBox="1"/>
          <p:nvPr>
            <p:custDataLst>
              <p:tags r:id="rId1"/>
            </p:custDataLst>
          </p:nvPr>
        </p:nvSpPr>
        <p:spPr>
          <a:xfrm>
            <a:off x="6410325" y="2922270"/>
            <a:ext cx="4692650" cy="460375"/>
          </a:xfrm>
          <a:prstGeom prst="rect">
            <a:avLst/>
          </a:prstGeom>
          <a:noFill/>
        </p:spPr>
        <p:txBody>
          <a:bodyPr wrap="square" rtlCol="0">
            <a:spAutoFit/>
          </a:bodyPr>
          <a:lstStyle/>
          <a:p>
            <a:r>
              <a:rPr lang="zh-CN" altLang="en-US" sz="2400"/>
              <a:t>海洋环境对人类生活的影响</a:t>
            </a:r>
          </a:p>
        </p:txBody>
      </p:sp>
      <p:sp>
        <p:nvSpPr>
          <p:cNvPr id="19" name="文本框 18"/>
          <p:cNvSpPr txBox="1"/>
          <p:nvPr>
            <p:custDataLst>
              <p:tags r:id="rId2"/>
            </p:custDataLst>
          </p:nvPr>
        </p:nvSpPr>
        <p:spPr>
          <a:xfrm>
            <a:off x="6410325" y="4349115"/>
            <a:ext cx="4692650" cy="460375"/>
          </a:xfrm>
          <a:prstGeom prst="rect">
            <a:avLst/>
          </a:prstGeom>
          <a:noFill/>
        </p:spPr>
        <p:txBody>
          <a:bodyPr wrap="square" rtlCol="0">
            <a:spAutoFit/>
          </a:bodyPr>
          <a:lstStyle/>
          <a:p>
            <a:r>
              <a:rPr lang="zh-CN" altLang="en-US" sz="2400"/>
              <a:t>人类的省思</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30"/>
          <p:cNvSpPr txBox="1"/>
          <p:nvPr>
            <p:custDataLst>
              <p:tags r:id="rId1"/>
            </p:custDataLst>
          </p:nvPr>
        </p:nvSpPr>
        <p:spPr>
          <a:xfrm>
            <a:off x="530225" y="41084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海洋环境与生态环境</a:t>
            </a:r>
            <a:endParaRPr lang="zh-CN" altLang="en-US" sz="2000" b="1" dirty="0">
              <a:latin typeface="幼圆" panose="02010509060101010101" charset="-122"/>
              <a:ea typeface="幼圆" panose="02010509060101010101" charset="-122"/>
            </a:endParaRPr>
          </a:p>
        </p:txBody>
      </p:sp>
      <p:sp>
        <p:nvSpPr>
          <p:cNvPr id="2" name="圆角矩形 1"/>
          <p:cNvSpPr/>
          <p:nvPr>
            <p:custDataLst>
              <p:tags r:id="rId2"/>
            </p:custDataLst>
          </p:nvPr>
        </p:nvSpPr>
        <p:spPr>
          <a:xfrm>
            <a:off x="441325" y="26098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5" name="文本框 4"/>
          <p:cNvSpPr txBox="1"/>
          <p:nvPr/>
        </p:nvSpPr>
        <p:spPr>
          <a:xfrm>
            <a:off x="530225" y="1287780"/>
            <a:ext cx="6096000" cy="460375"/>
          </a:xfrm>
          <a:prstGeom prst="rect">
            <a:avLst/>
          </a:prstGeom>
          <a:noFill/>
        </p:spPr>
        <p:txBody>
          <a:bodyPr wrap="square" rtlCol="0" anchor="t">
            <a:spAutoFit/>
          </a:bodyPr>
          <a:lstStyle/>
          <a:p>
            <a:r>
              <a:rPr lang="en-US" altLang="zh-CN" sz="2400" dirty="0">
                <a:latin typeface="+mj-ea"/>
                <a:ea typeface="+mj-ea"/>
                <a:cs typeface="+mj-ea"/>
                <a:sym typeface="+mn-ea"/>
              </a:rPr>
              <a:t>2.</a:t>
            </a:r>
            <a:r>
              <a:rPr lang="zh-CN" altLang="en-US" sz="2400" dirty="0">
                <a:latin typeface="+mj-ea"/>
                <a:ea typeface="+mj-ea"/>
                <a:cs typeface="+mj-ea"/>
                <a:sym typeface="+mn-ea"/>
              </a:rPr>
              <a:t>海洋环境的恶化降低生态系统的稳定性</a:t>
            </a:r>
          </a:p>
        </p:txBody>
      </p:sp>
      <p:sp>
        <p:nvSpPr>
          <p:cNvPr id="42" name="文本框 23"/>
          <p:cNvSpPr txBox="1"/>
          <p:nvPr>
            <p:custDataLst>
              <p:tags r:id="rId3"/>
            </p:custDataLst>
          </p:nvPr>
        </p:nvSpPr>
        <p:spPr>
          <a:xfrm>
            <a:off x="1661160" y="2699385"/>
            <a:ext cx="1957705"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a:lnSpc>
                <a:spcPct val="150000"/>
              </a:lnSpc>
            </a:pPr>
            <a:r>
              <a:rPr lang="zh-CN" altLang="en-US" sz="2000" dirty="0">
                <a:sym typeface="+mn-ea"/>
              </a:rPr>
              <a:t>海洋生态系统</a:t>
            </a:r>
            <a:endParaRPr lang="zh-CN" altLang="en-US" sz="1600" b="1" dirty="0">
              <a:latin typeface="+mn-ea"/>
              <a:cs typeface="+mn-ea"/>
              <a:sym typeface="+mn-lt"/>
            </a:endParaRPr>
          </a:p>
        </p:txBody>
      </p:sp>
      <p:sp>
        <p:nvSpPr>
          <p:cNvPr id="8" name="矩形: 圆角 6"/>
          <p:cNvSpPr/>
          <p:nvPr>
            <p:custDataLst>
              <p:tags r:id="rId4"/>
            </p:custDataLst>
          </p:nvPr>
        </p:nvSpPr>
        <p:spPr>
          <a:xfrm>
            <a:off x="801370" y="1929765"/>
            <a:ext cx="3677920" cy="4449445"/>
          </a:xfrm>
          <a:prstGeom prst="roundRect">
            <a:avLst>
              <a:gd name="adj" fmla="val 1058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Calibri" panose="020F0502020204030204" charset="0"/>
                <a:cs typeface="Calibri" panose="020F0502020204030204" charset="0"/>
                <a:sym typeface="+mn-ea"/>
              </a:rPr>
              <a:t>●</a:t>
            </a:r>
            <a:r>
              <a:rPr lang="zh-CN" altLang="en-US" dirty="0">
                <a:sym typeface="+mn-ea"/>
              </a:rPr>
              <a:t>生物多样性锐减</a:t>
            </a:r>
            <a:endParaRPr lang="en-US" altLang="zh-CN" dirty="0"/>
          </a:p>
          <a:p>
            <a:pPr algn="ctr"/>
            <a:r>
              <a:rPr lang="zh-CN" altLang="en-US" dirty="0">
                <a:latin typeface="Calibri" panose="020F0502020204030204" charset="0"/>
                <a:cs typeface="Calibri" panose="020F0502020204030204" charset="0"/>
                <a:sym typeface="+mn-ea"/>
              </a:rPr>
              <a:t>●</a:t>
            </a:r>
            <a:r>
              <a:rPr lang="zh-CN" altLang="en-US" dirty="0">
                <a:sym typeface="+mn-ea"/>
              </a:rPr>
              <a:t>种群数量下降</a:t>
            </a:r>
            <a:endParaRPr lang="zh-CN" altLang="en-US" dirty="0">
              <a:ea typeface="华文中宋" panose="02010600040101010101" pitchFamily="2" charset="-122"/>
            </a:endParaRPr>
          </a:p>
        </p:txBody>
      </p:sp>
      <p:pic>
        <p:nvPicPr>
          <p:cNvPr id="11" name="图片 10" descr="3b32313535313231333bbaa3c0cb"/>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3285" y="2049780"/>
            <a:ext cx="755015" cy="755015"/>
          </a:xfrm>
          <a:prstGeom prst="rect">
            <a:avLst/>
          </a:prstGeom>
        </p:spPr>
      </p:pic>
      <p:pic>
        <p:nvPicPr>
          <p:cNvPr id="12" name="图片 11" descr="3b32303231303834353bbaa3ccb2d2acd7d3caf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99935" y="2049780"/>
            <a:ext cx="701675" cy="701675"/>
          </a:xfrm>
          <a:prstGeom prst="rect">
            <a:avLst/>
          </a:prstGeom>
        </p:spPr>
      </p:pic>
      <p:sp>
        <p:nvSpPr>
          <p:cNvPr id="13" name="文本框 12"/>
          <p:cNvSpPr txBox="1"/>
          <p:nvPr/>
        </p:nvSpPr>
        <p:spPr>
          <a:xfrm>
            <a:off x="1388110" y="4064000"/>
            <a:ext cx="2504440" cy="1198880"/>
          </a:xfrm>
          <a:prstGeom prst="rect">
            <a:avLst/>
          </a:prstGeom>
          <a:noFill/>
        </p:spPr>
        <p:txBody>
          <a:bodyPr wrap="square" rtlCol="0">
            <a:spAutoFit/>
          </a:bodyPr>
          <a:lstStyle/>
          <a:p>
            <a:r>
              <a:rPr lang="zh-CN" altLang="en-US" dirty="0">
                <a:latin typeface="Calibri" panose="020F0502020204030204" charset="0"/>
                <a:cs typeface="Calibri" panose="020F0502020204030204" charset="0"/>
                <a:sym typeface="+mn-ea"/>
              </a:rPr>
              <a:t>●</a:t>
            </a:r>
            <a:r>
              <a:rPr lang="zh-CN" altLang="en-US" dirty="0">
                <a:sym typeface="+mn-ea"/>
              </a:rPr>
              <a:t>生物多样性锐减</a:t>
            </a:r>
          </a:p>
          <a:p>
            <a:endParaRPr lang="en-US" altLang="zh-CN" dirty="0"/>
          </a:p>
          <a:p>
            <a:r>
              <a:rPr lang="zh-CN" altLang="en-US" dirty="0">
                <a:latin typeface="Calibri" panose="020F0502020204030204" charset="0"/>
                <a:cs typeface="Calibri" panose="020F0502020204030204" charset="0"/>
                <a:sym typeface="+mn-ea"/>
              </a:rPr>
              <a:t>●</a:t>
            </a:r>
            <a:r>
              <a:rPr lang="zh-CN" altLang="en-US" dirty="0">
                <a:sym typeface="+mn-ea"/>
              </a:rPr>
              <a:t>种群数量下降</a:t>
            </a:r>
            <a:endParaRPr lang="en-US" altLang="zh-CN" dirty="0"/>
          </a:p>
          <a:p>
            <a:endParaRPr lang="zh-CN" altLang="en-US"/>
          </a:p>
        </p:txBody>
      </p:sp>
      <p:sp>
        <p:nvSpPr>
          <p:cNvPr id="14" name="文本框 23"/>
          <p:cNvSpPr txBox="1"/>
          <p:nvPr>
            <p:custDataLst>
              <p:tags r:id="rId5"/>
            </p:custDataLst>
          </p:nvPr>
        </p:nvSpPr>
        <p:spPr>
          <a:xfrm>
            <a:off x="6586220" y="2699385"/>
            <a:ext cx="2877185"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a:lnSpc>
                <a:spcPct val="150000"/>
              </a:lnSpc>
            </a:pPr>
            <a:r>
              <a:rPr lang="zh-CN" altLang="en-US" sz="2000" dirty="0">
                <a:sym typeface="+mn-ea"/>
              </a:rPr>
              <a:t>海岸带生态系统</a:t>
            </a:r>
            <a:endParaRPr lang="zh-CN" altLang="en-US" sz="1600" b="1" dirty="0">
              <a:latin typeface="+mn-ea"/>
              <a:cs typeface="+mn-ea"/>
              <a:sym typeface="+mn-lt"/>
            </a:endParaRPr>
          </a:p>
        </p:txBody>
      </p:sp>
      <p:sp>
        <p:nvSpPr>
          <p:cNvPr id="15" name="矩形: 圆角 6"/>
          <p:cNvSpPr/>
          <p:nvPr>
            <p:custDataLst>
              <p:tags r:id="rId6"/>
            </p:custDataLst>
          </p:nvPr>
        </p:nvSpPr>
        <p:spPr>
          <a:xfrm>
            <a:off x="5785485" y="1929765"/>
            <a:ext cx="3677920" cy="4449445"/>
          </a:xfrm>
          <a:prstGeom prst="roundRect">
            <a:avLst>
              <a:gd name="adj" fmla="val 1058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Calibri" panose="020F0502020204030204" charset="0"/>
                <a:cs typeface="Calibri" panose="020F0502020204030204" charset="0"/>
                <a:sym typeface="+mn-ea"/>
              </a:rPr>
              <a:t>●</a:t>
            </a:r>
            <a:r>
              <a:rPr lang="zh-CN" altLang="en-US" dirty="0">
                <a:sym typeface="+mn-ea"/>
              </a:rPr>
              <a:t>生物多样性锐减</a:t>
            </a:r>
            <a:endParaRPr lang="en-US" altLang="zh-CN" dirty="0"/>
          </a:p>
          <a:p>
            <a:pPr algn="ctr"/>
            <a:r>
              <a:rPr lang="zh-CN" altLang="en-US" dirty="0">
                <a:latin typeface="Calibri" panose="020F0502020204030204" charset="0"/>
                <a:cs typeface="Calibri" panose="020F0502020204030204" charset="0"/>
                <a:sym typeface="+mn-ea"/>
              </a:rPr>
              <a:t>●</a:t>
            </a:r>
            <a:r>
              <a:rPr lang="zh-CN" altLang="en-US" dirty="0">
                <a:sym typeface="+mn-ea"/>
              </a:rPr>
              <a:t>种群数量下降</a:t>
            </a:r>
            <a:endParaRPr lang="zh-CN" altLang="en-US" dirty="0">
              <a:ea typeface="华文中宋" panose="02010600040101010101" pitchFamily="2" charset="-122"/>
            </a:endParaRPr>
          </a:p>
        </p:txBody>
      </p:sp>
      <p:sp>
        <p:nvSpPr>
          <p:cNvPr id="17" name="文本框 16"/>
          <p:cNvSpPr txBox="1"/>
          <p:nvPr>
            <p:custDataLst>
              <p:tags r:id="rId7"/>
            </p:custDataLst>
          </p:nvPr>
        </p:nvSpPr>
        <p:spPr>
          <a:xfrm>
            <a:off x="6096000" y="3482340"/>
            <a:ext cx="2946400" cy="2590165"/>
          </a:xfrm>
          <a:prstGeom prst="rect">
            <a:avLst/>
          </a:prstGeom>
          <a:noFill/>
        </p:spPr>
        <p:txBody>
          <a:bodyPr wrap="square" rtlCol="0">
            <a:noAutofit/>
          </a:bodyPr>
          <a:lstStyle/>
          <a:p>
            <a:pPr algn="l"/>
            <a:r>
              <a:rPr lang="zh-CN" altLang="en-US" dirty="0">
                <a:latin typeface="Calibri" panose="020F0502020204030204" charset="0"/>
                <a:cs typeface="Calibri" panose="020F0502020204030204" charset="0"/>
                <a:sym typeface="+mn-ea"/>
              </a:rPr>
              <a:t>●</a:t>
            </a:r>
            <a:r>
              <a:rPr lang="zh-CN" altLang="en-US" dirty="0">
                <a:sym typeface="+mn-ea"/>
              </a:rPr>
              <a:t>湿地减少、多样性下降、</a:t>
            </a:r>
          </a:p>
          <a:p>
            <a:pPr algn="l"/>
            <a:r>
              <a:rPr lang="zh-CN" altLang="en-US" dirty="0">
                <a:sym typeface="+mn-ea"/>
              </a:rPr>
              <a:t> </a:t>
            </a:r>
            <a:r>
              <a:rPr lang="en-US" altLang="zh-CN" dirty="0">
                <a:sym typeface="+mn-ea"/>
              </a:rPr>
              <a:t>   </a:t>
            </a:r>
            <a:r>
              <a:rPr lang="zh-CN" altLang="en-US" dirty="0">
                <a:sym typeface="+mn-ea"/>
              </a:rPr>
              <a:t>结构和功能退化</a:t>
            </a:r>
            <a:endParaRPr lang="en-US" altLang="zh-CN" dirty="0"/>
          </a:p>
          <a:p>
            <a:pPr algn="l"/>
            <a:r>
              <a:rPr lang="zh-CN" altLang="en-US" dirty="0">
                <a:latin typeface="Calibri" panose="020F0502020204030204" charset="0"/>
                <a:cs typeface="Calibri" panose="020F0502020204030204" charset="0"/>
                <a:sym typeface="+mn-ea"/>
              </a:rPr>
              <a:t>●</a:t>
            </a:r>
            <a:r>
              <a:rPr lang="zh-CN" altLang="en-US" dirty="0">
                <a:sym typeface="+mn-ea"/>
              </a:rPr>
              <a:t>气候变暖、富营养化和缺</a:t>
            </a:r>
          </a:p>
          <a:p>
            <a:pPr algn="l"/>
            <a:r>
              <a:rPr lang="zh-CN" altLang="en-US" dirty="0">
                <a:sym typeface="+mn-ea"/>
              </a:rPr>
              <a:t> </a:t>
            </a:r>
            <a:r>
              <a:rPr lang="en-US" altLang="zh-CN" dirty="0">
                <a:sym typeface="+mn-ea"/>
              </a:rPr>
              <a:t>   </a:t>
            </a:r>
            <a:r>
              <a:rPr lang="zh-CN" altLang="en-US" dirty="0">
                <a:sym typeface="+mn-ea"/>
              </a:rPr>
              <a:t>氧之间的相互作用加剧海</a:t>
            </a:r>
            <a:r>
              <a:rPr lang="en-US" altLang="zh-CN" dirty="0">
                <a:sym typeface="+mn-ea"/>
              </a:rPr>
              <a:t> </a:t>
            </a:r>
          </a:p>
          <a:p>
            <a:pPr algn="l"/>
            <a:r>
              <a:rPr lang="en-US" altLang="zh-CN" dirty="0">
                <a:sym typeface="+mn-ea"/>
              </a:rPr>
              <a:t>    </a:t>
            </a:r>
            <a:r>
              <a:rPr lang="zh-CN" altLang="en-US" dirty="0">
                <a:sym typeface="+mn-ea"/>
              </a:rPr>
              <a:t>洋环境恶化</a:t>
            </a:r>
            <a:endParaRPr lang="en-US" altLang="zh-CN" dirty="0"/>
          </a:p>
          <a:p>
            <a:pPr algn="l"/>
            <a:r>
              <a:rPr lang="zh-CN" altLang="en-US" dirty="0">
                <a:latin typeface="Calibri" panose="020F0502020204030204" charset="0"/>
                <a:cs typeface="Calibri" panose="020F0502020204030204" charset="0"/>
                <a:sym typeface="+mn-ea"/>
              </a:rPr>
              <a:t>●</a:t>
            </a:r>
            <a:r>
              <a:rPr lang="zh-CN" altLang="en-US" dirty="0">
                <a:sym typeface="+mn-ea"/>
              </a:rPr>
              <a:t>海洋动物生物量下降</a:t>
            </a:r>
            <a:endParaRPr lang="en-US" altLang="zh-CN" dirty="0"/>
          </a:p>
          <a:p>
            <a:pPr algn="l"/>
            <a:r>
              <a:rPr lang="zh-CN" altLang="en-US" dirty="0">
                <a:latin typeface="Calibri" panose="020F0502020204030204" charset="0"/>
                <a:cs typeface="Calibri" panose="020F0502020204030204" charset="0"/>
                <a:sym typeface="+mn-ea"/>
              </a:rPr>
              <a:t>●</a:t>
            </a:r>
            <a:r>
              <a:rPr lang="zh-CN" altLang="en-US" dirty="0">
                <a:sym typeface="+mn-ea"/>
              </a:rPr>
              <a:t>物种迁移加剧，破坏生态</a:t>
            </a:r>
          </a:p>
          <a:p>
            <a:pPr algn="l"/>
            <a:r>
              <a:rPr lang="en-US" altLang="zh-CN" dirty="0">
                <a:sym typeface="+mn-ea"/>
              </a:rPr>
              <a:t>    </a:t>
            </a:r>
            <a:r>
              <a:rPr lang="zh-CN" altLang="en-US" dirty="0">
                <a:sym typeface="+mn-ea"/>
              </a:rPr>
              <a:t>平衡</a:t>
            </a:r>
            <a:r>
              <a:rPr lang="en-US" altLang="zh-CN" dirty="0">
                <a:sym typeface="+mn-ea"/>
              </a:rPr>
              <a:t> </a:t>
            </a:r>
          </a:p>
          <a:p>
            <a:pPr algn="l"/>
            <a:r>
              <a:rPr lang="en-US" altLang="zh-CN" dirty="0">
                <a:sym typeface="+mn-ea"/>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9"/>
          <a:stretch>
            <a:fillRect/>
          </a:stretch>
        </p:blipFill>
        <p:spPr>
          <a:xfrm>
            <a:off x="5560060" y="260985"/>
            <a:ext cx="6631940" cy="3238500"/>
          </a:xfrm>
          <a:prstGeom prst="rect">
            <a:avLst/>
          </a:prstGeom>
        </p:spPr>
      </p:pic>
      <p:sp>
        <p:nvSpPr>
          <p:cNvPr id="60" name="文本框 30"/>
          <p:cNvSpPr txBox="1"/>
          <p:nvPr>
            <p:custDataLst>
              <p:tags r:id="rId2"/>
            </p:custDataLst>
          </p:nvPr>
        </p:nvSpPr>
        <p:spPr>
          <a:xfrm>
            <a:off x="530225" y="410845"/>
            <a:ext cx="2892425" cy="575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zh-CN" altLang="en-US" sz="2000" b="1" dirty="0">
                <a:latin typeface="幼圆" panose="02010509060101010101" charset="-122"/>
                <a:ea typeface="幼圆" panose="02010509060101010101" charset="-122"/>
                <a:sym typeface="+mn-ea"/>
              </a:rPr>
              <a:t>海洋环境与生态环境</a:t>
            </a:r>
            <a:endParaRPr lang="zh-CN" altLang="en-US" sz="2000" b="1" dirty="0">
              <a:latin typeface="幼圆" panose="02010509060101010101" charset="-122"/>
              <a:ea typeface="幼圆" panose="02010509060101010101" charset="-122"/>
            </a:endParaRPr>
          </a:p>
        </p:txBody>
      </p:sp>
      <p:sp>
        <p:nvSpPr>
          <p:cNvPr id="2" name="圆角矩形 1"/>
          <p:cNvSpPr/>
          <p:nvPr>
            <p:custDataLst>
              <p:tags r:id="rId3"/>
            </p:custDataLst>
          </p:nvPr>
        </p:nvSpPr>
        <p:spPr>
          <a:xfrm>
            <a:off x="441325" y="260985"/>
            <a:ext cx="3070225" cy="725170"/>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3" name="文本框 2"/>
          <p:cNvSpPr txBox="1"/>
          <p:nvPr>
            <p:custDataLst>
              <p:tags r:id="rId4"/>
            </p:custDataLst>
          </p:nvPr>
        </p:nvSpPr>
        <p:spPr>
          <a:xfrm>
            <a:off x="457200" y="1555794"/>
            <a:ext cx="6233886" cy="461665"/>
          </a:xfrm>
          <a:prstGeom prst="rect">
            <a:avLst/>
          </a:prstGeom>
          <a:noFill/>
        </p:spPr>
        <p:txBody>
          <a:bodyPr wrap="square" rtlCol="0">
            <a:spAutoFit/>
          </a:bodyPr>
          <a:lstStyle/>
          <a:p>
            <a:r>
              <a:rPr lang="en-US" altLang="zh-CN" sz="2400" dirty="0"/>
              <a:t>3.</a:t>
            </a:r>
            <a:r>
              <a:rPr lang="zh-CN" altLang="en-US" sz="2400" dirty="0"/>
              <a:t>海洋环境的恶化带来麻烦</a:t>
            </a:r>
          </a:p>
        </p:txBody>
      </p:sp>
      <p:sp>
        <p:nvSpPr>
          <p:cNvPr id="37" name="Shape 2934"/>
          <p:cNvSpPr/>
          <p:nvPr>
            <p:custDataLst>
              <p:tags r:id="rId5"/>
            </p:custDataLst>
          </p:nvPr>
        </p:nvSpPr>
        <p:spPr>
          <a:xfrm>
            <a:off x="556469" y="2854226"/>
            <a:ext cx="360421" cy="495579"/>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ea typeface="Lato Light" panose="020F0502020204030203" pitchFamily="34" charset="0"/>
              <a:cs typeface="Lato Light" panose="020F0502020204030203" pitchFamily="34" charset="0"/>
              <a:sym typeface="Gill Sans"/>
            </a:endParaRPr>
          </a:p>
        </p:txBody>
      </p:sp>
      <p:sp>
        <p:nvSpPr>
          <p:cNvPr id="9" name="Shape 2934"/>
          <p:cNvSpPr/>
          <p:nvPr>
            <p:custDataLst>
              <p:tags r:id="rId6"/>
            </p:custDataLst>
          </p:nvPr>
        </p:nvSpPr>
        <p:spPr>
          <a:xfrm>
            <a:off x="556469" y="4093111"/>
            <a:ext cx="360421" cy="495579"/>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ea typeface="Lato Light" panose="020F0502020204030203" pitchFamily="34" charset="0"/>
              <a:cs typeface="Lato Light" panose="020F0502020204030203" pitchFamily="34" charset="0"/>
              <a:sym typeface="Gill Sans"/>
            </a:endParaRPr>
          </a:p>
        </p:txBody>
      </p:sp>
      <p:sp>
        <p:nvSpPr>
          <p:cNvPr id="4" name="文本框 3"/>
          <p:cNvSpPr txBox="1"/>
          <p:nvPr>
            <p:custDataLst>
              <p:tags r:id="rId7"/>
            </p:custDataLst>
          </p:nvPr>
        </p:nvSpPr>
        <p:spPr>
          <a:xfrm>
            <a:off x="1264285" y="2739390"/>
            <a:ext cx="5803265" cy="2553335"/>
          </a:xfrm>
          <a:prstGeom prst="rect">
            <a:avLst/>
          </a:prstGeom>
          <a:noFill/>
        </p:spPr>
        <p:txBody>
          <a:bodyPr wrap="square" rtlCol="0">
            <a:spAutoFit/>
          </a:bodyPr>
          <a:lstStyle/>
          <a:p>
            <a:r>
              <a:rPr lang="zh-CN" altLang="en-US" sz="2400" dirty="0"/>
              <a:t>海平面上升</a:t>
            </a:r>
            <a:endParaRPr lang="en-US" altLang="zh-CN" sz="2400" dirty="0"/>
          </a:p>
          <a:p>
            <a:r>
              <a:rPr lang="zh-CN" altLang="en-US" sz="1600" dirty="0"/>
              <a:t>受高海平面、天文大潮和强降雨等共同作用，中国沿海发生了许多复合型滨海洪涝， 造成较大经济损失；沿海地区咸潮入侵总体加重，部分监测岸段海岸侵蚀加剧。</a:t>
            </a:r>
          </a:p>
          <a:p>
            <a:endParaRPr lang="en-US" altLang="zh-CN" sz="1600" dirty="0"/>
          </a:p>
          <a:p>
            <a:r>
              <a:rPr lang="zh-CN" altLang="en-US" sz="2400" dirty="0"/>
              <a:t>海洋温度上升</a:t>
            </a:r>
            <a:endParaRPr lang="en-US" altLang="zh-CN" sz="2400" dirty="0"/>
          </a:p>
          <a:p>
            <a:r>
              <a:rPr lang="zh-CN" altLang="en-US" sz="1600" dirty="0"/>
              <a:t>全球海洋温度和海平面上升明显、海气相互作用加强，产生气候效应导致气候异常，沿海地区出现台风、海洋热浪、持续高温等极端天气的概率加大。</a:t>
            </a:r>
            <a:endParaRPr lang="en-US" altLang="zh-CN"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custDataLst>
              <p:tags r:id="rId1"/>
            </p:custDataLst>
          </p:nvPr>
        </p:nvPicPr>
        <p:blipFill>
          <a:blip r:embed="rId7">
            <a:alphaModFix amt="83000"/>
            <a:lum bright="-42000"/>
          </a:blip>
          <a:stretch>
            <a:fillRect/>
          </a:stretch>
        </p:blipFill>
        <p:spPr>
          <a:xfrm>
            <a:off x="0" y="0"/>
            <a:ext cx="12191365" cy="6858635"/>
          </a:xfrm>
          <a:prstGeom prst="rect">
            <a:avLst/>
          </a:prstGeom>
          <a:noFill/>
          <a:ln w="9525">
            <a:noFill/>
          </a:ln>
        </p:spPr>
      </p:pic>
      <p:sp>
        <p:nvSpPr>
          <p:cNvPr id="8" name="任意多边形 7"/>
          <p:cNvSpPr/>
          <p:nvPr/>
        </p:nvSpPr>
        <p:spPr>
          <a:xfrm>
            <a:off x="0" y="2190115"/>
            <a:ext cx="4420235" cy="3370580"/>
          </a:xfrm>
          <a:custGeom>
            <a:avLst/>
            <a:gdLst>
              <a:gd name="connsiteX0" fmla="*/ 20 w 8160"/>
              <a:gd name="connsiteY0" fmla="*/ 48 h 5308"/>
              <a:gd name="connsiteX1" fmla="*/ 4481 w 8160"/>
              <a:gd name="connsiteY1" fmla="*/ 0 h 5308"/>
              <a:gd name="connsiteX2" fmla="*/ 8160 w 8160"/>
              <a:gd name="connsiteY2" fmla="*/ 2675 h 5308"/>
              <a:gd name="connsiteX3" fmla="*/ 4718 w 8160"/>
              <a:gd name="connsiteY3" fmla="*/ 5252 h 5308"/>
              <a:gd name="connsiteX4" fmla="*/ 0 w 8160"/>
              <a:gd name="connsiteY4" fmla="*/ 5308 h 5308"/>
              <a:gd name="connsiteX5" fmla="*/ 20 w 8160"/>
              <a:gd name="connsiteY5" fmla="*/ 48 h 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0" h="5308">
                <a:moveTo>
                  <a:pt x="20" y="48"/>
                </a:moveTo>
                <a:lnTo>
                  <a:pt x="4481" y="0"/>
                </a:lnTo>
                <a:cubicBezTo>
                  <a:pt x="6714" y="0"/>
                  <a:pt x="8160" y="1127"/>
                  <a:pt x="8160" y="2675"/>
                </a:cubicBezTo>
                <a:cubicBezTo>
                  <a:pt x="8160" y="4222"/>
                  <a:pt x="6951" y="5252"/>
                  <a:pt x="4718" y="5252"/>
                </a:cubicBezTo>
                <a:lnTo>
                  <a:pt x="0" y="5308"/>
                </a:lnTo>
                <a:lnTo>
                  <a:pt x="20" y="48"/>
                </a:lnTo>
                <a:close/>
              </a:path>
            </a:pathLst>
          </a:custGeom>
          <a:solidFill>
            <a:schemeClr val="bg1">
              <a:alpha val="81000"/>
            </a:schemeClr>
          </a:solidFill>
          <a:ln>
            <a:solidFill>
              <a:schemeClr val="bg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pic>
        <p:nvPicPr>
          <p:cNvPr id="10" name="图片 9" descr="3b32313630313034333bc4bfb1ea"/>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3955" y="2190115"/>
            <a:ext cx="3426460" cy="3426460"/>
          </a:xfrm>
          <a:prstGeom prst="rect">
            <a:avLst/>
          </a:prstGeom>
        </p:spPr>
      </p:pic>
      <p:grpSp>
        <p:nvGrpSpPr>
          <p:cNvPr id="3" name="组合 2"/>
          <p:cNvGrpSpPr/>
          <p:nvPr/>
        </p:nvGrpSpPr>
        <p:grpSpPr>
          <a:xfrm>
            <a:off x="771941" y="3427942"/>
            <a:ext cx="3596640" cy="1219835"/>
            <a:chOff x="2234496" y="2030288"/>
            <a:chExt cx="3596640" cy="1219835"/>
          </a:xfrm>
        </p:grpSpPr>
        <p:sp>
          <p:nvSpPr>
            <p:cNvPr id="5" name="文本框 10"/>
            <p:cNvSpPr txBox="1"/>
            <p:nvPr/>
          </p:nvSpPr>
          <p:spPr>
            <a:xfrm>
              <a:off x="2847906" y="2789748"/>
              <a:ext cx="298323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buClrTx/>
                <a:buSzTx/>
                <a:buFontTx/>
              </a:pPr>
              <a:r>
                <a:rPr lang="zh-CN" altLang="en-US" sz="2400">
                  <a:solidFill>
                    <a:schemeClr val="tx1"/>
                  </a:solidFill>
                  <a:latin typeface="汉仪颜楷简" panose="00020600040101010101" charset="-122"/>
                  <a:ea typeface="汉仪颜楷简" panose="00020600040101010101" charset="-122"/>
                </a:rPr>
                <a:t>人类的省思</a:t>
              </a:r>
            </a:p>
          </p:txBody>
        </p:sp>
        <p:sp>
          <p:nvSpPr>
            <p:cNvPr id="6" name="文本框 5"/>
            <p:cNvSpPr txBox="1"/>
            <p:nvPr/>
          </p:nvSpPr>
          <p:spPr>
            <a:xfrm>
              <a:off x="2234496" y="2030288"/>
              <a:ext cx="856485"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000" dirty="0">
                  <a:solidFill>
                    <a:schemeClr val="tx1"/>
                  </a:solidFill>
                  <a:latin typeface="Broadway" panose="04040905080B02020502" pitchFamily="82" charset="0"/>
                  <a:ea typeface="汉仪良品线简" panose="00020600040101010101" pitchFamily="18" charset="-122"/>
                </a:rPr>
                <a:t>03</a:t>
              </a:r>
            </a:p>
          </p:txBody>
        </p:sp>
      </p:grpSp>
      <p:sp>
        <p:nvSpPr>
          <p:cNvPr id="4" name="箭头: V 形 3"/>
          <p:cNvSpPr/>
          <p:nvPr/>
        </p:nvSpPr>
        <p:spPr>
          <a:xfrm>
            <a:off x="1660599" y="3604544"/>
            <a:ext cx="215447" cy="354637"/>
          </a:xfrm>
          <a:prstGeom prst="chevro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dirty="0">
              <a:solidFill>
                <a:schemeClr val="tx1"/>
              </a:solidFill>
            </a:endParaRPr>
          </a:p>
        </p:txBody>
      </p:sp>
      <p:sp>
        <p:nvSpPr>
          <p:cNvPr id="11" name="文本框 53"/>
          <p:cNvSpPr txBox="1"/>
          <p:nvPr>
            <p:custDataLst>
              <p:tags r:id="rId2"/>
            </p:custDataLst>
          </p:nvPr>
        </p:nvSpPr>
        <p:spPr>
          <a:xfrm>
            <a:off x="1509811" y="4735913"/>
            <a:ext cx="3677244" cy="275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800" kern="1000" spc="100" dirty="0">
                <a:latin typeface="+mj-lt"/>
                <a:ea typeface="汉仪良品线简" panose="00020600040101010101" pitchFamily="18" charset="-122"/>
                <a:cs typeface="+mn-ea"/>
                <a:sym typeface="+mn-lt"/>
              </a:rPr>
              <a:t>Human Reflection </a:t>
            </a:r>
            <a:endParaRPr lang="zh-CN" altLang="en-US" sz="800" kern="1000" spc="100" dirty="0">
              <a:solidFill>
                <a:schemeClr val="tx1"/>
              </a:solidFill>
              <a:latin typeface="+mj-lt"/>
              <a:ea typeface="汉仪良品线简" panose="00020600040101010101" pitchFamily="18" charset="-122"/>
              <a:cs typeface="+mn-ea"/>
              <a:sym typeface="+mn-lt"/>
            </a:endParaRPr>
          </a:p>
        </p:txBody>
      </p:sp>
      <p:grpSp>
        <p:nvGrpSpPr>
          <p:cNvPr id="12" name="组合 11"/>
          <p:cNvGrpSpPr/>
          <p:nvPr/>
        </p:nvGrpSpPr>
        <p:grpSpPr>
          <a:xfrm>
            <a:off x="8863330" y="433705"/>
            <a:ext cx="3129915" cy="391795"/>
            <a:chOff x="14098" y="1300"/>
            <a:chExt cx="4929" cy="617"/>
          </a:xfrm>
        </p:grpSpPr>
        <p:sp>
          <p:nvSpPr>
            <p:cNvPr id="15" name="任意多边形: 形状 14"/>
            <p:cNvSpPr/>
            <p:nvPr>
              <p:custDataLst>
                <p:tags r:id="rId3"/>
              </p:custDataLst>
            </p:nvPr>
          </p:nvSpPr>
          <p:spPr>
            <a:xfrm>
              <a:off x="15854" y="1307"/>
              <a:ext cx="6" cy="424"/>
            </a:xfrm>
            <a:custGeom>
              <a:avLst/>
              <a:gdLst>
                <a:gd name="connsiteX0" fmla="*/ -61 w 3842"/>
                <a:gd name="connsiteY0" fmla="*/ -484 h 268993"/>
                <a:gd name="connsiteX1" fmla="*/ 3782 w 3842"/>
                <a:gd name="connsiteY1" fmla="*/ -484 h 268993"/>
                <a:gd name="connsiteX2" fmla="*/ 3782 w 3842"/>
                <a:gd name="connsiteY2" fmla="*/ 268509 h 268993"/>
                <a:gd name="connsiteX3" fmla="*/ -61 w 3842"/>
                <a:gd name="connsiteY3" fmla="*/ 268509 h 268993"/>
              </a:gdLst>
              <a:ahLst/>
              <a:cxnLst>
                <a:cxn ang="0">
                  <a:pos x="connsiteX0" y="connsiteY0"/>
                </a:cxn>
                <a:cxn ang="0">
                  <a:pos x="connsiteX1" y="connsiteY1"/>
                </a:cxn>
                <a:cxn ang="0">
                  <a:pos x="connsiteX2" y="connsiteY2"/>
                </a:cxn>
                <a:cxn ang="0">
                  <a:pos x="connsiteX3" y="connsiteY3"/>
                </a:cxn>
              </a:cxnLst>
              <a:rect l="l" t="t" r="r" b="b"/>
              <a:pathLst>
                <a:path w="3842" h="268993">
                  <a:moveTo>
                    <a:pt x="-61" y="-484"/>
                  </a:moveTo>
                  <a:lnTo>
                    <a:pt x="3782" y="-484"/>
                  </a:lnTo>
                  <a:lnTo>
                    <a:pt x="3782" y="268509"/>
                  </a:lnTo>
                  <a:lnTo>
                    <a:pt x="-61" y="268509"/>
                  </a:lnTo>
                  <a:close/>
                </a:path>
              </a:pathLst>
            </a:custGeom>
            <a:solidFill>
              <a:schemeClr val="bg1"/>
            </a:solidFill>
            <a:ln w="3830" cap="flat">
              <a:noFill/>
              <a:prstDash val="solid"/>
              <a:miter/>
            </a:ln>
          </p:spPr>
          <p:txBody>
            <a:bodyPr rtlCol="0" anchor="ctr"/>
            <a:lstStyle/>
            <a:p>
              <a:endParaRPr lang="zh-CN" altLang="en-US"/>
            </a:p>
          </p:txBody>
        </p:sp>
        <p:sp>
          <p:nvSpPr>
            <p:cNvPr id="13" name="文本框 12"/>
            <p:cNvSpPr txBox="1"/>
            <p:nvPr>
              <p:custDataLst>
                <p:tags r:id="rId4"/>
              </p:custDataLst>
            </p:nvPr>
          </p:nvSpPr>
          <p:spPr>
            <a:xfrm>
              <a:off x="15883" y="1300"/>
              <a:ext cx="3144" cy="520"/>
            </a:xfrm>
            <a:prstGeom prst="rect">
              <a:avLst/>
            </a:prstGeom>
            <a:noFill/>
          </p:spPr>
          <p:txBody>
            <a:bodyPr wrap="square" rtlCol="0">
              <a:noAutofit/>
            </a:bodyPr>
            <a:lstStyle/>
            <a:p>
              <a:pPr algn="l">
                <a:buClrTx/>
                <a:buSzTx/>
                <a:buFontTx/>
              </a:pPr>
              <a:r>
                <a:rPr lang="zh-CN" altLang="en-US" sz="1600" spc="300" dirty="0">
                  <a:solidFill>
                    <a:schemeClr val="bg1"/>
                  </a:solidFill>
                  <a:latin typeface="+mj-ea"/>
                  <a:ea typeface="+mj-ea"/>
                </a:rPr>
                <a:t>揭秘极地与海洋</a:t>
              </a:r>
            </a:p>
          </p:txBody>
        </p:sp>
        <p:sp>
          <p:nvSpPr>
            <p:cNvPr id="14" name="文本框 13"/>
            <p:cNvSpPr txBox="1"/>
            <p:nvPr>
              <p:custDataLst>
                <p:tags r:id="rId5"/>
              </p:custDataLst>
            </p:nvPr>
          </p:nvSpPr>
          <p:spPr>
            <a:xfrm>
              <a:off x="14098" y="1300"/>
              <a:ext cx="1900" cy="617"/>
            </a:xfrm>
            <a:prstGeom prst="rect">
              <a:avLst/>
            </a:prstGeom>
            <a:noFill/>
          </p:spPr>
          <p:txBody>
            <a:bodyPr wrap="square" rtlCol="0">
              <a:noAutofit/>
            </a:bodyPr>
            <a:lstStyle/>
            <a:p>
              <a:r>
                <a:rPr lang="zh-CN" altLang="en-US" sz="1600" spc="300" dirty="0">
                  <a:solidFill>
                    <a:schemeClr val="bg1"/>
                  </a:solidFill>
                  <a:latin typeface="+mj-ea"/>
                  <a:ea typeface="+mj-ea"/>
                </a:rPr>
                <a:t>同济大学</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6"/>
          <a:stretch>
            <a:fillRect/>
          </a:stretch>
        </p:blipFill>
        <p:spPr>
          <a:xfrm>
            <a:off x="2907665" y="4060825"/>
            <a:ext cx="4474845" cy="2797175"/>
          </a:xfrm>
          <a:prstGeom prst="rect">
            <a:avLst/>
          </a:prstGeom>
        </p:spPr>
      </p:pic>
      <p:sp>
        <p:nvSpPr>
          <p:cNvPr id="27" name="文本框 30"/>
          <p:cNvSpPr txBox="1"/>
          <p:nvPr/>
        </p:nvSpPr>
        <p:spPr>
          <a:xfrm>
            <a:off x="525145" y="1684020"/>
            <a:ext cx="6159500" cy="209740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a:lnSpc>
                <a:spcPct val="150000"/>
              </a:lnSpc>
            </a:pPr>
            <a:r>
              <a:rPr lang="en-US" altLang="zh-CN" b="1" dirty="0">
                <a:latin typeface="宋体" panose="02010600030101010101" pitchFamily="2" charset="-122"/>
                <a:ea typeface="宋体" panose="02010600030101010101" pitchFamily="2" charset="-122"/>
              </a:rPr>
              <a:t>在辽宁大学日本研究中心客座研究员陈洋看来，日本是美国的盟友，美国在政治、经济等很多领域的态度，都会直接或间接影响日本政府的决策。</a:t>
            </a:r>
          </a:p>
          <a:p>
            <a:pPr algn="l" defTabSz="694690">
              <a:lnSpc>
                <a:spcPct val="150000"/>
              </a:lnSpc>
            </a:pPr>
            <a:r>
              <a:rPr lang="en-US" altLang="zh-CN" b="1" dirty="0">
                <a:latin typeface="宋体" panose="02010600030101010101" pitchFamily="2" charset="-122"/>
                <a:ea typeface="宋体" panose="02010600030101010101" pitchFamily="2" charset="-122"/>
              </a:rPr>
              <a:t>正是因为美国的默许和纵容，才使日本敢无视周边国家和地区的强烈反对，一步步推进核污染水的排海进程。</a:t>
            </a:r>
          </a:p>
        </p:txBody>
      </p:sp>
      <p:cxnSp>
        <p:nvCxnSpPr>
          <p:cNvPr id="62" name="Straight Connector 45"/>
          <p:cNvCxnSpPr/>
          <p:nvPr>
            <p:custDataLst>
              <p:tags r:id="rId2"/>
            </p:custDataLst>
          </p:nvPr>
        </p:nvCxnSpPr>
        <p:spPr>
          <a:xfrm>
            <a:off x="765810" y="1405255"/>
            <a:ext cx="2483485" cy="0"/>
          </a:xfrm>
          <a:prstGeom prst="line">
            <a:avLst/>
          </a:prstGeom>
        </p:spPr>
        <p:style>
          <a:lnRef idx="3">
            <a:schemeClr val="accent1"/>
          </a:lnRef>
          <a:fillRef idx="0">
            <a:srgbClr val="FFFFFF"/>
          </a:fillRef>
          <a:effectRef idx="0">
            <a:srgbClr val="FFFFFF"/>
          </a:effectRef>
          <a:fontRef idx="minor">
            <a:schemeClr val="tx1"/>
          </a:fontRef>
        </p:style>
      </p:cxnSp>
      <p:sp>
        <p:nvSpPr>
          <p:cNvPr id="60" name="文本框 30"/>
          <p:cNvSpPr txBox="1"/>
          <p:nvPr>
            <p:custDataLst>
              <p:tags r:id="rId3"/>
            </p:custDataLst>
          </p:nvPr>
        </p:nvSpPr>
        <p:spPr>
          <a:xfrm>
            <a:off x="951865" y="625475"/>
            <a:ext cx="1433195"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a:lnSpc>
                <a:spcPct val="150000"/>
              </a:lnSpc>
            </a:pPr>
            <a:r>
              <a:rPr lang="zh-CN" altLang="en-US" sz="2000" b="1" dirty="0">
                <a:latin typeface="幼圆" panose="02010509060101010101" charset="-122"/>
                <a:ea typeface="幼圆" panose="02010509060101010101" charset="-122"/>
              </a:rPr>
              <a:t>反省？</a:t>
            </a:r>
          </a:p>
        </p:txBody>
      </p:sp>
      <p:pic>
        <p:nvPicPr>
          <p:cNvPr id="105" name="图片 104"/>
          <p:cNvPicPr/>
          <p:nvPr>
            <p:custDataLst>
              <p:tags r:id="rId4"/>
            </p:custDataLst>
          </p:nvPr>
        </p:nvPicPr>
        <p:blipFill>
          <a:blip r:embed="rId7"/>
          <a:stretch>
            <a:fillRect/>
          </a:stretch>
        </p:blipFill>
        <p:spPr>
          <a:xfrm>
            <a:off x="7382510" y="688340"/>
            <a:ext cx="4639945" cy="487616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7"/>
          <a:stretch>
            <a:fillRect/>
          </a:stretch>
        </p:blipFill>
        <p:spPr>
          <a:xfrm>
            <a:off x="5259070" y="0"/>
            <a:ext cx="6932930" cy="4613275"/>
          </a:xfrm>
          <a:prstGeom prst="rect">
            <a:avLst/>
          </a:prstGeom>
        </p:spPr>
      </p:pic>
      <p:sp>
        <p:nvSpPr>
          <p:cNvPr id="3" name="文本框 2"/>
          <p:cNvSpPr txBox="1"/>
          <p:nvPr/>
        </p:nvSpPr>
        <p:spPr>
          <a:xfrm>
            <a:off x="503555" y="2255520"/>
            <a:ext cx="3973195" cy="2357755"/>
          </a:xfrm>
          <a:prstGeom prst="rect">
            <a:avLst/>
          </a:prstGeom>
          <a:noFill/>
        </p:spPr>
        <p:txBody>
          <a:bodyPr wrap="square" rtlCol="0">
            <a:noAutofit/>
          </a:bodyPr>
          <a:lstStyle/>
          <a:p>
            <a:r>
              <a:rPr lang="en-US" altLang="zh-CN" sz="2000"/>
              <a:t>B</a:t>
            </a:r>
            <a:r>
              <a:rPr lang="zh-CN" altLang="en-US" sz="2000"/>
              <a:t>站有一位</a:t>
            </a:r>
            <a:r>
              <a:rPr lang="en-US" altLang="zh-CN" sz="2000"/>
              <a:t>UP</a:t>
            </a:r>
            <a:r>
              <a:rPr lang="zh-CN" altLang="en-US" sz="2000"/>
              <a:t>主食贫道在</a:t>
            </a:r>
            <a:r>
              <a:rPr lang="en-US" altLang="zh-CN" sz="2000"/>
              <a:t>10</a:t>
            </a:r>
            <a:r>
              <a:rPr lang="zh-CN" altLang="en-US" sz="2000"/>
              <a:t>月</a:t>
            </a:r>
            <a:r>
              <a:rPr lang="en-US" altLang="zh-CN" sz="2000"/>
              <a:t>13</a:t>
            </a:r>
            <a:r>
              <a:rPr lang="zh-CN" altLang="en-US" sz="2000"/>
              <a:t>号发布了一则视频，在</a:t>
            </a:r>
            <a:r>
              <a:rPr lang="en-US" altLang="zh-CN" sz="2000"/>
              <a:t>50</a:t>
            </a:r>
            <a:r>
              <a:rPr lang="zh-CN" altLang="en-US" sz="2000"/>
              <a:t>分钟的视频里，他作为一名</a:t>
            </a:r>
            <a:r>
              <a:rPr lang="en-US" altLang="zh-CN" sz="2000"/>
              <a:t>“</a:t>
            </a:r>
            <a:r>
              <a:rPr lang="zh-CN" altLang="en-US" sz="2000"/>
              <a:t>战地记者</a:t>
            </a:r>
            <a:r>
              <a:rPr lang="en-US" altLang="zh-CN" sz="2000"/>
              <a:t>”</a:t>
            </a:r>
            <a:r>
              <a:rPr lang="zh-CN" altLang="en-US" sz="2000"/>
              <a:t>，在福岛当地进行采访记录，让我们听到了当地居民的心声、民众的无奈和盖革计数器的苍白的滴滴声</a:t>
            </a:r>
          </a:p>
        </p:txBody>
      </p:sp>
      <p:cxnSp>
        <p:nvCxnSpPr>
          <p:cNvPr id="62" name="Straight Connector 45"/>
          <p:cNvCxnSpPr/>
          <p:nvPr>
            <p:custDataLst>
              <p:tags r:id="rId2"/>
            </p:custDataLst>
          </p:nvPr>
        </p:nvCxnSpPr>
        <p:spPr>
          <a:xfrm>
            <a:off x="765810" y="1405255"/>
            <a:ext cx="2483485" cy="0"/>
          </a:xfrm>
          <a:prstGeom prst="line">
            <a:avLst/>
          </a:prstGeom>
        </p:spPr>
        <p:style>
          <a:lnRef idx="3">
            <a:schemeClr val="accent1"/>
          </a:lnRef>
          <a:fillRef idx="0">
            <a:srgbClr val="FFFFFF"/>
          </a:fillRef>
          <a:effectRef idx="0">
            <a:srgbClr val="FFFFFF"/>
          </a:effectRef>
          <a:fontRef idx="minor">
            <a:schemeClr val="tx1"/>
          </a:fontRef>
        </p:style>
      </p:cxnSp>
      <p:sp>
        <p:nvSpPr>
          <p:cNvPr id="60" name="文本框 30"/>
          <p:cNvSpPr txBox="1"/>
          <p:nvPr>
            <p:custDataLst>
              <p:tags r:id="rId3"/>
            </p:custDataLst>
          </p:nvPr>
        </p:nvSpPr>
        <p:spPr>
          <a:xfrm>
            <a:off x="1049020" y="625475"/>
            <a:ext cx="1433195"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a:lnSpc>
                <a:spcPct val="150000"/>
              </a:lnSpc>
            </a:pPr>
            <a:r>
              <a:rPr lang="zh-CN" altLang="en-US" sz="2000" b="1" dirty="0">
                <a:latin typeface="幼圆" panose="02010509060101010101" charset="-122"/>
                <a:ea typeface="幼圆" panose="02010509060101010101" charset="-122"/>
              </a:rPr>
              <a:t>心声</a:t>
            </a:r>
          </a:p>
        </p:txBody>
      </p:sp>
      <p:pic>
        <p:nvPicPr>
          <p:cNvPr id="4" name="图片 3"/>
          <p:cNvPicPr>
            <a:picLocks noChangeAspect="1"/>
          </p:cNvPicPr>
          <p:nvPr>
            <p:custDataLst>
              <p:tags r:id="rId4"/>
            </p:custDataLst>
          </p:nvPr>
        </p:nvPicPr>
        <p:blipFill>
          <a:blip r:embed="rId8"/>
          <a:stretch>
            <a:fillRect/>
          </a:stretch>
        </p:blipFill>
        <p:spPr>
          <a:xfrm>
            <a:off x="8598535" y="4731385"/>
            <a:ext cx="3494405" cy="1976755"/>
          </a:xfrm>
          <a:prstGeom prst="rect">
            <a:avLst/>
          </a:prstGeom>
        </p:spPr>
      </p:pic>
      <p:pic>
        <p:nvPicPr>
          <p:cNvPr id="5" name="图片 4"/>
          <p:cNvPicPr>
            <a:picLocks noChangeAspect="1"/>
          </p:cNvPicPr>
          <p:nvPr>
            <p:custDataLst>
              <p:tags r:id="rId5"/>
            </p:custDataLst>
          </p:nvPr>
        </p:nvPicPr>
        <p:blipFill>
          <a:blip r:embed="rId9"/>
          <a:stretch>
            <a:fillRect/>
          </a:stretch>
        </p:blipFill>
        <p:spPr>
          <a:xfrm>
            <a:off x="4423410" y="4731385"/>
            <a:ext cx="3504565" cy="19843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0"/>
          <a:stretch>
            <a:fillRect/>
          </a:stretch>
        </p:blipFill>
        <p:spPr>
          <a:xfrm>
            <a:off x="0" y="0"/>
            <a:ext cx="5248910" cy="3278505"/>
          </a:xfrm>
          <a:prstGeom prst="rect">
            <a:avLst/>
          </a:prstGeom>
        </p:spPr>
      </p:pic>
      <p:sp>
        <p:nvSpPr>
          <p:cNvPr id="4" name="文本框 3"/>
          <p:cNvSpPr txBox="1"/>
          <p:nvPr/>
        </p:nvSpPr>
        <p:spPr>
          <a:xfrm>
            <a:off x="123190" y="4107180"/>
            <a:ext cx="4790440" cy="1753235"/>
          </a:xfrm>
          <a:prstGeom prst="rect">
            <a:avLst/>
          </a:prstGeom>
          <a:noFill/>
        </p:spPr>
        <p:txBody>
          <a:bodyPr wrap="square" rtlCol="0">
            <a:spAutoFit/>
          </a:bodyPr>
          <a:lstStyle/>
          <a:p>
            <a:r>
              <a:rPr lang="zh-CN" altLang="en-US"/>
              <a:t>在视频中有一次采访</a:t>
            </a:r>
          </a:p>
          <a:p>
            <a:r>
              <a:rPr lang="en-US" altLang="zh-CN"/>
              <a:t>UP</a:t>
            </a:r>
            <a:r>
              <a:rPr lang="zh-CN" altLang="en-US"/>
              <a:t>主跟着这位日本当地的</a:t>
            </a:r>
            <a:r>
              <a:rPr lang="en-US" altLang="zh-CN"/>
              <a:t>71</a:t>
            </a:r>
            <a:r>
              <a:rPr lang="zh-CN" altLang="en-US"/>
              <a:t>岁渔民老人</a:t>
            </a:r>
          </a:p>
          <a:p>
            <a:r>
              <a:rPr lang="zh-CN" altLang="en-US"/>
              <a:t>（违背日本福岛渔民协会的规定，接受了</a:t>
            </a:r>
            <a:r>
              <a:rPr lang="en-US" altLang="zh-CN"/>
              <a:t>UP</a:t>
            </a:r>
            <a:r>
              <a:rPr lang="zh-CN" altLang="en-US"/>
              <a:t>主出海的请求）</a:t>
            </a:r>
          </a:p>
          <a:p>
            <a:r>
              <a:rPr lang="zh-CN" altLang="en-US"/>
              <a:t>和他一起出海打鱼，并且采访了他的心声</a:t>
            </a:r>
          </a:p>
          <a:p>
            <a:endParaRPr lang="zh-CN" altLang="en-US"/>
          </a:p>
        </p:txBody>
      </p:sp>
      <p:pic>
        <p:nvPicPr>
          <p:cNvPr id="5" name="图片 4"/>
          <p:cNvPicPr>
            <a:picLocks noChangeAspect="1"/>
          </p:cNvPicPr>
          <p:nvPr>
            <p:custDataLst>
              <p:tags r:id="rId2"/>
            </p:custDataLst>
          </p:nvPr>
        </p:nvPicPr>
        <p:blipFill>
          <a:blip r:embed="rId11"/>
          <a:srcRect l="-1097" t="4933" b="5024"/>
          <a:stretch>
            <a:fillRect/>
          </a:stretch>
        </p:blipFill>
        <p:spPr>
          <a:xfrm>
            <a:off x="5325745" y="-13335"/>
            <a:ext cx="6785610" cy="3778250"/>
          </a:xfrm>
          <a:prstGeom prst="rect">
            <a:avLst/>
          </a:prstGeom>
        </p:spPr>
      </p:pic>
      <p:pic>
        <p:nvPicPr>
          <p:cNvPr id="6" name="图片 5"/>
          <p:cNvPicPr>
            <a:picLocks noChangeAspect="1"/>
          </p:cNvPicPr>
          <p:nvPr>
            <p:custDataLst>
              <p:tags r:id="rId3"/>
            </p:custDataLst>
          </p:nvPr>
        </p:nvPicPr>
        <p:blipFill>
          <a:blip r:embed="rId12"/>
          <a:stretch>
            <a:fillRect/>
          </a:stretch>
        </p:blipFill>
        <p:spPr>
          <a:xfrm>
            <a:off x="5408930" y="3764915"/>
            <a:ext cx="6702425" cy="471805"/>
          </a:xfrm>
          <a:prstGeom prst="rect">
            <a:avLst/>
          </a:prstGeom>
        </p:spPr>
      </p:pic>
      <p:pic>
        <p:nvPicPr>
          <p:cNvPr id="7" name="图片 6"/>
          <p:cNvPicPr>
            <a:picLocks noChangeAspect="1"/>
          </p:cNvPicPr>
          <p:nvPr>
            <p:custDataLst>
              <p:tags r:id="rId4"/>
            </p:custDataLst>
          </p:nvPr>
        </p:nvPicPr>
        <p:blipFill>
          <a:blip r:embed="rId13"/>
          <a:stretch>
            <a:fillRect/>
          </a:stretch>
        </p:blipFill>
        <p:spPr>
          <a:xfrm>
            <a:off x="5409565" y="4236720"/>
            <a:ext cx="6701790" cy="307975"/>
          </a:xfrm>
          <a:prstGeom prst="rect">
            <a:avLst/>
          </a:prstGeom>
        </p:spPr>
      </p:pic>
      <p:pic>
        <p:nvPicPr>
          <p:cNvPr id="8" name="图片 7"/>
          <p:cNvPicPr>
            <a:picLocks noChangeAspect="1"/>
          </p:cNvPicPr>
          <p:nvPr>
            <p:custDataLst>
              <p:tags r:id="rId5"/>
            </p:custDataLst>
          </p:nvPr>
        </p:nvPicPr>
        <p:blipFill>
          <a:blip r:embed="rId14"/>
          <a:stretch>
            <a:fillRect/>
          </a:stretch>
        </p:blipFill>
        <p:spPr>
          <a:xfrm>
            <a:off x="5408930" y="4521835"/>
            <a:ext cx="6702425" cy="308610"/>
          </a:xfrm>
          <a:prstGeom prst="rect">
            <a:avLst/>
          </a:prstGeom>
        </p:spPr>
      </p:pic>
      <p:pic>
        <p:nvPicPr>
          <p:cNvPr id="9" name="图片 8"/>
          <p:cNvPicPr>
            <a:picLocks noChangeAspect="1"/>
          </p:cNvPicPr>
          <p:nvPr>
            <p:custDataLst>
              <p:tags r:id="rId6"/>
            </p:custDataLst>
          </p:nvPr>
        </p:nvPicPr>
        <p:blipFill>
          <a:blip r:embed="rId15"/>
          <a:stretch>
            <a:fillRect/>
          </a:stretch>
        </p:blipFill>
        <p:spPr>
          <a:xfrm>
            <a:off x="5425440" y="4830445"/>
            <a:ext cx="6685915" cy="307340"/>
          </a:xfrm>
          <a:prstGeom prst="rect">
            <a:avLst/>
          </a:prstGeom>
        </p:spPr>
      </p:pic>
      <p:pic>
        <p:nvPicPr>
          <p:cNvPr id="10" name="图片 9"/>
          <p:cNvPicPr>
            <a:picLocks noChangeAspect="1"/>
          </p:cNvPicPr>
          <p:nvPr>
            <p:custDataLst>
              <p:tags r:id="rId7"/>
            </p:custDataLst>
          </p:nvPr>
        </p:nvPicPr>
        <p:blipFill>
          <a:blip r:embed="rId16"/>
          <a:stretch>
            <a:fillRect/>
          </a:stretch>
        </p:blipFill>
        <p:spPr>
          <a:xfrm>
            <a:off x="5425440" y="5137785"/>
            <a:ext cx="6685915" cy="337185"/>
          </a:xfrm>
          <a:prstGeom prst="rect">
            <a:avLst/>
          </a:prstGeom>
        </p:spPr>
      </p:pic>
      <p:pic>
        <p:nvPicPr>
          <p:cNvPr id="11" name="图片 10"/>
          <p:cNvPicPr>
            <a:picLocks noChangeAspect="1"/>
          </p:cNvPicPr>
          <p:nvPr>
            <p:custDataLst>
              <p:tags r:id="rId8"/>
            </p:custDataLst>
          </p:nvPr>
        </p:nvPicPr>
        <p:blipFill>
          <a:blip r:embed="rId17"/>
          <a:stretch>
            <a:fillRect/>
          </a:stretch>
        </p:blipFill>
        <p:spPr>
          <a:xfrm>
            <a:off x="5425440" y="5474970"/>
            <a:ext cx="6685915" cy="256540"/>
          </a:xfrm>
          <a:prstGeom prst="rect">
            <a:avLst/>
          </a:prstGeom>
        </p:spPr>
      </p:pic>
      <p:sp>
        <p:nvSpPr>
          <p:cNvPr id="12" name="文本框 11"/>
          <p:cNvSpPr txBox="1"/>
          <p:nvPr/>
        </p:nvSpPr>
        <p:spPr>
          <a:xfrm>
            <a:off x="5409565" y="6068695"/>
            <a:ext cx="6626860" cy="368300"/>
          </a:xfrm>
          <a:prstGeom prst="rect">
            <a:avLst/>
          </a:prstGeom>
          <a:noFill/>
        </p:spPr>
        <p:txBody>
          <a:bodyPr wrap="square" rtlCol="0">
            <a:spAutoFit/>
          </a:bodyPr>
          <a:lstStyle/>
          <a:p>
            <a:r>
              <a:rPr lang="zh-CN" altLang="en-US"/>
              <a:t>普通人对于政客的抉择、自然的呼啸无能为力</a:t>
            </a:r>
            <a:r>
              <a:rPr lang="en-US" altLang="zh-CN"/>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2" cstate="print">
            <a:extLst>
              <a:ext uri="{28A0092B-C50C-407E-A947-70E740481C1C}">
                <a14:useLocalDpi xmlns:a14="http://schemas.microsoft.com/office/drawing/2010/main" val="0"/>
              </a:ext>
            </a:extLst>
          </a:blip>
          <a:srcRect t="19851" b="29958"/>
          <a:stretch>
            <a:fillRect/>
          </a:stretch>
        </p:blipFill>
        <p:spPr>
          <a:xfrm>
            <a:off x="5181600" y="1279025"/>
            <a:ext cx="6455400" cy="2160000"/>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13481" b="36422"/>
          <a:stretch>
            <a:fillRect/>
          </a:stretch>
        </p:blipFill>
        <p:spPr>
          <a:xfrm>
            <a:off x="549522" y="3594350"/>
            <a:ext cx="6460877" cy="2160000"/>
          </a:xfrm>
          <a:prstGeom prst="rect">
            <a:avLst/>
          </a:prstGeom>
        </p:spPr>
      </p:pic>
      <p:grpSp>
        <p:nvGrpSpPr>
          <p:cNvPr id="16" name="组合 15"/>
          <p:cNvGrpSpPr/>
          <p:nvPr/>
        </p:nvGrpSpPr>
        <p:grpSpPr>
          <a:xfrm>
            <a:off x="523875" y="1279025"/>
            <a:ext cx="11144250" cy="4476412"/>
            <a:chOff x="590550" y="1634625"/>
            <a:chExt cx="11144250" cy="4476412"/>
          </a:xfrm>
        </p:grpSpPr>
        <p:sp>
          <p:nvSpPr>
            <p:cNvPr id="3" name="矩形 2"/>
            <p:cNvSpPr/>
            <p:nvPr/>
          </p:nvSpPr>
          <p:spPr>
            <a:xfrm>
              <a:off x="590550" y="1634625"/>
              <a:ext cx="4533900" cy="2160000"/>
            </a:xfrm>
            <a:prstGeom prst="rect">
              <a:avLst/>
            </a:prstGeom>
            <a:solidFill>
              <a:schemeClr val="accent1">
                <a:lumMod val="50000"/>
              </a:schemeClr>
            </a:solidFill>
            <a:ln>
              <a:solidFill>
                <a:srgbClr val="2259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200900" y="3951037"/>
              <a:ext cx="4533900" cy="2160000"/>
            </a:xfrm>
            <a:prstGeom prst="rect">
              <a:avLst/>
            </a:prstGeom>
            <a:solidFill>
              <a:schemeClr val="accent1">
                <a:lumMod val="50000"/>
              </a:schemeClr>
            </a:solidFill>
            <a:ln>
              <a:solidFill>
                <a:srgbClr val="2259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a:off x="4681815" y="1760179"/>
              <a:ext cx="360000" cy="360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a:off x="11292165" y="4046179"/>
              <a:ext cx="360000" cy="360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30"/>
          <p:cNvSpPr txBox="1"/>
          <p:nvPr/>
        </p:nvSpPr>
        <p:spPr>
          <a:xfrm>
            <a:off x="1027430" y="1482725"/>
            <a:ext cx="3285490" cy="1753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b="1" dirty="0">
                <a:solidFill>
                  <a:schemeClr val="bg1"/>
                </a:solidFill>
                <a:latin typeface="宋体" panose="02010600030101010101" pitchFamily="2" charset="-122"/>
                <a:ea typeface="宋体" panose="02010600030101010101" pitchFamily="2" charset="-122"/>
              </a:rPr>
              <a:t>日本核污水事故告诉我们，我们还需要全人类所有国家的努力来共同保护环境、保护海洋、保护我们这个唯一的蓝色家园</a:t>
            </a:r>
          </a:p>
        </p:txBody>
      </p:sp>
      <p:sp>
        <p:nvSpPr>
          <p:cNvPr id="20" name="文本框 30"/>
          <p:cNvSpPr txBox="1"/>
          <p:nvPr/>
        </p:nvSpPr>
        <p:spPr>
          <a:xfrm>
            <a:off x="7470140" y="4214495"/>
            <a:ext cx="3861435"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b="1" dirty="0">
                <a:solidFill>
                  <a:schemeClr val="bg1"/>
                </a:solidFill>
                <a:latin typeface="宋体" panose="02010600030101010101" pitchFamily="2" charset="-122"/>
                <a:ea typeface="宋体" panose="02010600030101010101" pitchFamily="2" charset="-122"/>
              </a:rPr>
              <a:t>我在此呼吁每个人，保护海洋，了解海洋，热爱并且珍爱我们的海洋</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6" cstate="print">
            <a:extLst>
              <a:ext uri="{28A0092B-C50C-407E-A947-70E740481C1C}">
                <a14:useLocalDpi xmlns:a14="http://schemas.microsoft.com/office/drawing/2010/main" val="0"/>
              </a:ext>
            </a:extLst>
          </a:blip>
          <a:srcRect t="5437"/>
          <a:stretch>
            <a:fillRect/>
          </a:stretch>
        </p:blipFill>
        <p:spPr>
          <a:xfrm>
            <a:off x="0" y="0"/>
            <a:ext cx="12192000" cy="6858000"/>
          </a:xfrm>
          <a:prstGeom prst="rect">
            <a:avLst/>
          </a:prstGeom>
        </p:spPr>
      </p:pic>
      <p:sp>
        <p:nvSpPr>
          <p:cNvPr id="5" name="文本框 18"/>
          <p:cNvSpPr txBox="1"/>
          <p:nvPr/>
        </p:nvSpPr>
        <p:spPr>
          <a:xfrm>
            <a:off x="1199965" y="3181217"/>
            <a:ext cx="3808915" cy="76944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dist"/>
            <a:r>
              <a:rPr lang="zh-CN" altLang="en-US" sz="4400" spc="141" dirty="0">
                <a:solidFill>
                  <a:schemeClr val="bg1"/>
                </a:solidFill>
                <a:latin typeface="文悦古典明朝体 (非商业使用) W5" pitchFamily="50" charset="-122"/>
                <a:ea typeface="文悦古典明朝体 (非商业使用) W5" pitchFamily="50" charset="-122"/>
                <a:cs typeface="Arial" panose="020B0604020202020204" pitchFamily="34" charset="0"/>
              </a:rPr>
              <a:t>谢谢欣赏</a:t>
            </a:r>
            <a:endParaRPr lang="en-US" sz="4400" spc="141" dirty="0">
              <a:solidFill>
                <a:schemeClr val="bg1"/>
              </a:solidFill>
              <a:latin typeface="文悦古典明朝体 (非商业使用) W5" pitchFamily="50" charset="-122"/>
              <a:ea typeface="文悦古典明朝体 (非商业使用) W5" pitchFamily="50" charset="-122"/>
              <a:cs typeface="Arial" panose="020B0604020202020204" pitchFamily="34" charset="0"/>
            </a:endParaRPr>
          </a:p>
        </p:txBody>
      </p:sp>
      <p:sp>
        <p:nvSpPr>
          <p:cNvPr id="6" name="文本框 53"/>
          <p:cNvSpPr txBox="1"/>
          <p:nvPr/>
        </p:nvSpPr>
        <p:spPr>
          <a:xfrm>
            <a:off x="1316169" y="4044300"/>
            <a:ext cx="452533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800" dirty="0">
                <a:solidFill>
                  <a:schemeClr val="bg1"/>
                </a:solidFill>
                <a:latin typeface="+mn-ea"/>
                <a:cs typeface="Malgun Gothic Semilight" panose="020B0502040204020203" pitchFamily="34" charset="-122"/>
                <a:sym typeface="+mn-lt"/>
              </a:rPr>
              <a:t>I hope that the people of the world can stand up and ignore politics and class, and work together to protect our earth and ocean homes</a:t>
            </a:r>
          </a:p>
          <a:p>
            <a:pPr>
              <a:lnSpc>
                <a:spcPct val="200000"/>
              </a:lnSpc>
            </a:pPr>
            <a:endParaRPr lang="zh-CN" altLang="en-US" sz="800" dirty="0">
              <a:solidFill>
                <a:schemeClr val="bg1"/>
              </a:solidFill>
              <a:latin typeface="+mn-ea"/>
              <a:cs typeface="Malgun Gothic Semilight" panose="020B0502040204020203" pitchFamily="34" charset="-122"/>
              <a:sym typeface="+mn-lt"/>
            </a:endParaRPr>
          </a:p>
        </p:txBody>
      </p:sp>
      <p:sp>
        <p:nvSpPr>
          <p:cNvPr id="2" name="文本框 8"/>
          <p:cNvSpPr txBox="1"/>
          <p:nvPr>
            <p:custDataLst>
              <p:tags r:id="rId1"/>
            </p:custDataLst>
          </p:nvPr>
        </p:nvSpPr>
        <p:spPr>
          <a:xfrm>
            <a:off x="812800" y="2178050"/>
            <a:ext cx="238950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汇报人：</a:t>
            </a:r>
            <a:r>
              <a:rPr lang="en-US" altLang="zh-CN"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2251745</a:t>
            </a:r>
            <a:r>
              <a:rPr lang="zh-CN" altLang="en-US" sz="1400" b="1">
                <a:solidFill>
                  <a:schemeClr val="bg1"/>
                </a:solidFill>
                <a:latin typeface="楷体" panose="02010609060101010101" pitchFamily="49" charset="-122"/>
                <a:ea typeface="楷体" panose="02010609060101010101" pitchFamily="49" charset="-122"/>
                <a:cs typeface="楷体" panose="02010609060101010101" pitchFamily="49" charset="-122"/>
              </a:rPr>
              <a:t> 张宇</a:t>
            </a:r>
            <a:endParaRPr lang="zh-CN" altLang="en-US" sz="1400" b="1" dirty="0">
              <a:solidFill>
                <a:schemeClr val="bg1"/>
              </a:solidFill>
              <a:latin typeface="楷体" panose="02010609060101010101" pitchFamily="49" charset="-122"/>
              <a:ea typeface="楷体" panose="02010609060101010101" pitchFamily="49" charset="-122"/>
              <a:cs typeface="楷体" panose="02010609060101010101" pitchFamily="49" charset="-122"/>
            </a:endParaRPr>
          </a:p>
          <a:p>
            <a:pPr algn="dist"/>
            <a:r>
              <a:rPr lang="en-US" altLang="zh-CN"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ppt</a:t>
            </a:r>
            <a:r>
              <a:rPr lang="zh-CN" altLang="en-US"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制作：黄恩泽</a:t>
            </a:r>
            <a:r>
              <a:rPr lang="en-US" altLang="zh-CN"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cs typeface="楷体" panose="02010609060101010101" pitchFamily="49" charset="-122"/>
              </a:rPr>
              <a:t>吴宗桦</a:t>
            </a:r>
          </a:p>
        </p:txBody>
      </p:sp>
      <p:grpSp>
        <p:nvGrpSpPr>
          <p:cNvPr id="10" name="组合 9"/>
          <p:cNvGrpSpPr/>
          <p:nvPr/>
        </p:nvGrpSpPr>
        <p:grpSpPr>
          <a:xfrm>
            <a:off x="8863330" y="433705"/>
            <a:ext cx="3129915" cy="391795"/>
            <a:chOff x="14098" y="1300"/>
            <a:chExt cx="4929" cy="617"/>
          </a:xfrm>
        </p:grpSpPr>
        <p:sp>
          <p:nvSpPr>
            <p:cNvPr id="15" name="任意多边形: 形状 14"/>
            <p:cNvSpPr/>
            <p:nvPr>
              <p:custDataLst>
                <p:tags r:id="rId2"/>
              </p:custDataLst>
            </p:nvPr>
          </p:nvSpPr>
          <p:spPr>
            <a:xfrm>
              <a:off x="15854" y="1307"/>
              <a:ext cx="6" cy="424"/>
            </a:xfrm>
            <a:custGeom>
              <a:avLst/>
              <a:gdLst>
                <a:gd name="connsiteX0" fmla="*/ -61 w 3842"/>
                <a:gd name="connsiteY0" fmla="*/ -484 h 268993"/>
                <a:gd name="connsiteX1" fmla="*/ 3782 w 3842"/>
                <a:gd name="connsiteY1" fmla="*/ -484 h 268993"/>
                <a:gd name="connsiteX2" fmla="*/ 3782 w 3842"/>
                <a:gd name="connsiteY2" fmla="*/ 268509 h 268993"/>
                <a:gd name="connsiteX3" fmla="*/ -61 w 3842"/>
                <a:gd name="connsiteY3" fmla="*/ 268509 h 268993"/>
              </a:gdLst>
              <a:ahLst/>
              <a:cxnLst>
                <a:cxn ang="0">
                  <a:pos x="connsiteX0" y="connsiteY0"/>
                </a:cxn>
                <a:cxn ang="0">
                  <a:pos x="connsiteX1" y="connsiteY1"/>
                </a:cxn>
                <a:cxn ang="0">
                  <a:pos x="connsiteX2" y="connsiteY2"/>
                </a:cxn>
                <a:cxn ang="0">
                  <a:pos x="connsiteX3" y="connsiteY3"/>
                </a:cxn>
              </a:cxnLst>
              <a:rect l="l" t="t" r="r" b="b"/>
              <a:pathLst>
                <a:path w="3842" h="268993">
                  <a:moveTo>
                    <a:pt x="-61" y="-484"/>
                  </a:moveTo>
                  <a:lnTo>
                    <a:pt x="3782" y="-484"/>
                  </a:lnTo>
                  <a:lnTo>
                    <a:pt x="3782" y="268509"/>
                  </a:lnTo>
                  <a:lnTo>
                    <a:pt x="-61" y="268509"/>
                  </a:lnTo>
                  <a:close/>
                </a:path>
              </a:pathLst>
            </a:custGeom>
            <a:solidFill>
              <a:schemeClr val="bg1"/>
            </a:solidFill>
            <a:ln w="3830" cap="flat">
              <a:noFill/>
              <a:prstDash val="solid"/>
              <a:miter/>
            </a:ln>
          </p:spPr>
          <p:txBody>
            <a:bodyPr rtlCol="0" anchor="ctr"/>
            <a:lstStyle/>
            <a:p>
              <a:endParaRPr lang="zh-CN" altLang="en-US"/>
            </a:p>
          </p:txBody>
        </p:sp>
        <p:sp>
          <p:nvSpPr>
            <p:cNvPr id="11" name="文本框 10"/>
            <p:cNvSpPr txBox="1"/>
            <p:nvPr>
              <p:custDataLst>
                <p:tags r:id="rId3"/>
              </p:custDataLst>
            </p:nvPr>
          </p:nvSpPr>
          <p:spPr>
            <a:xfrm>
              <a:off x="15883" y="1300"/>
              <a:ext cx="3144" cy="520"/>
            </a:xfrm>
            <a:prstGeom prst="rect">
              <a:avLst/>
            </a:prstGeom>
            <a:noFill/>
          </p:spPr>
          <p:txBody>
            <a:bodyPr wrap="square" rtlCol="0">
              <a:noAutofit/>
            </a:bodyPr>
            <a:lstStyle/>
            <a:p>
              <a:pPr algn="l">
                <a:buClrTx/>
                <a:buSzTx/>
                <a:buFontTx/>
              </a:pPr>
              <a:r>
                <a:rPr lang="zh-CN" altLang="en-US" sz="1600" spc="300" dirty="0">
                  <a:solidFill>
                    <a:schemeClr val="bg1"/>
                  </a:solidFill>
                  <a:latin typeface="+mj-ea"/>
                  <a:ea typeface="+mj-ea"/>
                </a:rPr>
                <a:t>揭秘极地与海洋</a:t>
              </a:r>
            </a:p>
          </p:txBody>
        </p:sp>
        <p:sp>
          <p:nvSpPr>
            <p:cNvPr id="12" name="文本框 11"/>
            <p:cNvSpPr txBox="1"/>
            <p:nvPr>
              <p:custDataLst>
                <p:tags r:id="rId4"/>
              </p:custDataLst>
            </p:nvPr>
          </p:nvSpPr>
          <p:spPr>
            <a:xfrm>
              <a:off x="14098" y="1300"/>
              <a:ext cx="1900" cy="617"/>
            </a:xfrm>
            <a:prstGeom prst="rect">
              <a:avLst/>
            </a:prstGeom>
            <a:noFill/>
          </p:spPr>
          <p:txBody>
            <a:bodyPr wrap="square" rtlCol="0">
              <a:noAutofit/>
            </a:bodyPr>
            <a:lstStyle/>
            <a:p>
              <a:r>
                <a:rPr lang="zh-CN" altLang="en-US" sz="1600" spc="300" dirty="0">
                  <a:solidFill>
                    <a:schemeClr val="bg1"/>
                  </a:solidFill>
                  <a:latin typeface="+mj-ea"/>
                  <a:ea typeface="+mj-ea"/>
                </a:rPr>
                <a:t>同济大学</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3000"/>
          </a:schemeClr>
        </a:solidFill>
        <a:effectLst/>
      </p:bgPr>
    </p:bg>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6">
            <a:lum bright="-18000" contrast="-18000"/>
          </a:blip>
          <a:stretch>
            <a:fillRect/>
          </a:stretch>
        </p:blipFill>
        <p:spPr>
          <a:xfrm>
            <a:off x="-635" y="0"/>
            <a:ext cx="12192635" cy="6856730"/>
          </a:xfrm>
          <a:prstGeom prst="rect">
            <a:avLst/>
          </a:prstGeom>
          <a:noFill/>
          <a:ln w="9525">
            <a:noFill/>
          </a:ln>
        </p:spPr>
      </p:pic>
      <p:sp>
        <p:nvSpPr>
          <p:cNvPr id="9" name="任意多边形 8"/>
          <p:cNvSpPr/>
          <p:nvPr/>
        </p:nvSpPr>
        <p:spPr>
          <a:xfrm>
            <a:off x="0" y="1091565"/>
            <a:ext cx="5222240" cy="4036695"/>
          </a:xfrm>
          <a:custGeom>
            <a:avLst/>
            <a:gdLst>
              <a:gd name="connsiteX0" fmla="*/ 0 w 8224"/>
              <a:gd name="connsiteY0" fmla="*/ 0 h 6357"/>
              <a:gd name="connsiteX1" fmla="*/ 4637 w 8224"/>
              <a:gd name="connsiteY1" fmla="*/ 57 h 6357"/>
              <a:gd name="connsiteX2" fmla="*/ 8224 w 8224"/>
              <a:gd name="connsiteY2" fmla="*/ 3168 h 6357"/>
              <a:gd name="connsiteX3" fmla="*/ 4945 w 8224"/>
              <a:gd name="connsiteY3" fmla="*/ 6357 h 6357"/>
              <a:gd name="connsiteX4" fmla="*/ 0 w 8224"/>
              <a:gd name="connsiteY4" fmla="*/ 6336 h 6357"/>
              <a:gd name="connsiteX5" fmla="*/ 0 w 8224"/>
              <a:gd name="connsiteY5" fmla="*/ 0 h 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4" h="6357">
                <a:moveTo>
                  <a:pt x="0" y="0"/>
                </a:moveTo>
                <a:lnTo>
                  <a:pt x="4637" y="57"/>
                </a:lnTo>
                <a:cubicBezTo>
                  <a:pt x="6908" y="57"/>
                  <a:pt x="8224" y="1418"/>
                  <a:pt x="8224" y="3168"/>
                </a:cubicBezTo>
                <a:cubicBezTo>
                  <a:pt x="8224" y="4918"/>
                  <a:pt x="7216" y="6357"/>
                  <a:pt x="4945" y="6357"/>
                </a:cubicBezTo>
                <a:lnTo>
                  <a:pt x="0" y="6336"/>
                </a:lnTo>
                <a:lnTo>
                  <a:pt x="0" y="0"/>
                </a:lnTo>
                <a:close/>
              </a:path>
            </a:pathLst>
          </a:custGeom>
          <a:solidFill>
            <a:schemeClr val="bg1">
              <a:alpha val="76000"/>
            </a:schemeClr>
          </a:solidFill>
          <a:ln>
            <a:solidFill>
              <a:schemeClr val="bg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pic>
        <p:nvPicPr>
          <p:cNvPr id="8" name="https://photo-static-api.fotomore.com/creative/vcg/veer/400/new/VCG41N610974662.jpg?uid=386&amp;timestamp=1699340128&amp;sign=a696f3edfcad23af5fad8ee9446928a9" descr="templates\picture_hover\&amp;pky240_sjzg_VCG41N610974662&amp;"/>
          <p:cNvPicPr>
            <a:picLocks noChangeAspect="1"/>
          </p:cNvPicPr>
          <p:nvPr/>
        </p:nvPicPr>
        <p:blipFill>
          <a:blip r:embed="rId7">
            <a:alphaModFix amt="78000"/>
          </a:blip>
          <a:srcRect l="17248" t="12333" r="13522" b="7398"/>
          <a:stretch>
            <a:fillRect/>
          </a:stretch>
        </p:blipFill>
        <p:spPr>
          <a:xfrm>
            <a:off x="1296035" y="1155700"/>
            <a:ext cx="3926205" cy="3979545"/>
          </a:xfrm>
          <a:prstGeom prst="ellipse">
            <a:avLst/>
          </a:prstGeom>
        </p:spPr>
      </p:pic>
      <p:grpSp>
        <p:nvGrpSpPr>
          <p:cNvPr id="3" name="组合 2"/>
          <p:cNvGrpSpPr/>
          <p:nvPr/>
        </p:nvGrpSpPr>
        <p:grpSpPr>
          <a:xfrm>
            <a:off x="771306" y="2917402"/>
            <a:ext cx="4201754" cy="1564511"/>
            <a:chOff x="2315141" y="1801053"/>
            <a:chExt cx="4201754" cy="1564511"/>
          </a:xfrm>
        </p:grpSpPr>
        <p:sp>
          <p:nvSpPr>
            <p:cNvPr id="5" name="文本框 10"/>
            <p:cNvSpPr txBox="1"/>
            <p:nvPr/>
          </p:nvSpPr>
          <p:spPr>
            <a:xfrm>
              <a:off x="2839651" y="2569403"/>
              <a:ext cx="359854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a:solidFill>
                    <a:schemeClr val="tx1"/>
                  </a:solidFill>
                  <a:latin typeface="汉仪颜楷简" panose="00020600040101010101" charset="-122"/>
                  <a:ea typeface="汉仪颜楷简" panose="00020600040101010101" charset="-122"/>
                  <a:sym typeface="+mn-ea"/>
                </a:rPr>
                <a:t>海洋的眼泪：福岛核事件</a:t>
              </a:r>
              <a:endParaRPr lang="zh-CN" altLang="en-US" sz="2400" spc="600" dirty="0">
                <a:solidFill>
                  <a:schemeClr val="tx1"/>
                </a:solidFill>
                <a:latin typeface="汉仪颜楷简" panose="00020600040101010101" charset="-122"/>
                <a:ea typeface="汉仪颜楷简" panose="00020600040101010101" charset="-122"/>
                <a:sym typeface="+mn-ea"/>
              </a:endParaRPr>
            </a:p>
          </p:txBody>
        </p:sp>
        <p:sp>
          <p:nvSpPr>
            <p:cNvPr id="6" name="文本框 5"/>
            <p:cNvSpPr txBox="1"/>
            <p:nvPr/>
          </p:nvSpPr>
          <p:spPr>
            <a:xfrm>
              <a:off x="2315141" y="1801053"/>
              <a:ext cx="856485"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000" dirty="0">
                  <a:solidFill>
                    <a:schemeClr val="tx1"/>
                  </a:solidFill>
                  <a:latin typeface="Broadway" panose="04040905080B02020502" pitchFamily="82" charset="0"/>
                  <a:ea typeface="汉仪良品线简" panose="00020600040101010101" pitchFamily="18" charset="-122"/>
                </a:rPr>
                <a:t>01</a:t>
              </a:r>
            </a:p>
          </p:txBody>
        </p:sp>
        <p:sp>
          <p:nvSpPr>
            <p:cNvPr id="7" name="文本框 53"/>
            <p:cNvSpPr txBox="1"/>
            <p:nvPr/>
          </p:nvSpPr>
          <p:spPr>
            <a:xfrm>
              <a:off x="2839651" y="3089974"/>
              <a:ext cx="3677244" cy="275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800" kern="1000" spc="100" dirty="0">
                  <a:solidFill>
                    <a:schemeClr val="tx1"/>
                  </a:solidFill>
                  <a:latin typeface="+mj-lt"/>
                  <a:ea typeface="汉仪良品线简" panose="00020600040101010101" pitchFamily="18" charset="-122"/>
                  <a:cs typeface="+mn-ea"/>
                  <a:sym typeface="+mn-lt"/>
                </a:rPr>
                <a:t>Japan releases nuclear contaminated water</a:t>
              </a:r>
            </a:p>
          </p:txBody>
        </p:sp>
      </p:grpSp>
      <p:sp>
        <p:nvSpPr>
          <p:cNvPr id="4" name="箭头: V 形 3"/>
          <p:cNvSpPr/>
          <p:nvPr/>
        </p:nvSpPr>
        <p:spPr>
          <a:xfrm>
            <a:off x="1794584" y="3094004"/>
            <a:ext cx="215447" cy="354637"/>
          </a:xfrm>
          <a:prstGeom prst="chevro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dirty="0">
              <a:solidFill>
                <a:schemeClr val="bg1"/>
              </a:solidFill>
            </a:endParaRPr>
          </a:p>
        </p:txBody>
      </p:sp>
      <p:grpSp>
        <p:nvGrpSpPr>
          <p:cNvPr id="10" name="组合 9"/>
          <p:cNvGrpSpPr/>
          <p:nvPr/>
        </p:nvGrpSpPr>
        <p:grpSpPr>
          <a:xfrm>
            <a:off x="8863330" y="433705"/>
            <a:ext cx="3129915" cy="391795"/>
            <a:chOff x="14098" y="1300"/>
            <a:chExt cx="4929" cy="617"/>
          </a:xfrm>
        </p:grpSpPr>
        <p:sp>
          <p:nvSpPr>
            <p:cNvPr id="15" name="任意多边形: 形状 14"/>
            <p:cNvSpPr/>
            <p:nvPr>
              <p:custDataLst>
                <p:tags r:id="rId2"/>
              </p:custDataLst>
            </p:nvPr>
          </p:nvSpPr>
          <p:spPr>
            <a:xfrm>
              <a:off x="15854" y="1307"/>
              <a:ext cx="6" cy="424"/>
            </a:xfrm>
            <a:custGeom>
              <a:avLst/>
              <a:gdLst>
                <a:gd name="connsiteX0" fmla="*/ -61 w 3842"/>
                <a:gd name="connsiteY0" fmla="*/ -484 h 268993"/>
                <a:gd name="connsiteX1" fmla="*/ 3782 w 3842"/>
                <a:gd name="connsiteY1" fmla="*/ -484 h 268993"/>
                <a:gd name="connsiteX2" fmla="*/ 3782 w 3842"/>
                <a:gd name="connsiteY2" fmla="*/ 268509 h 268993"/>
                <a:gd name="connsiteX3" fmla="*/ -61 w 3842"/>
                <a:gd name="connsiteY3" fmla="*/ 268509 h 268993"/>
              </a:gdLst>
              <a:ahLst/>
              <a:cxnLst>
                <a:cxn ang="0">
                  <a:pos x="connsiteX0" y="connsiteY0"/>
                </a:cxn>
                <a:cxn ang="0">
                  <a:pos x="connsiteX1" y="connsiteY1"/>
                </a:cxn>
                <a:cxn ang="0">
                  <a:pos x="connsiteX2" y="connsiteY2"/>
                </a:cxn>
                <a:cxn ang="0">
                  <a:pos x="connsiteX3" y="connsiteY3"/>
                </a:cxn>
              </a:cxnLst>
              <a:rect l="l" t="t" r="r" b="b"/>
              <a:pathLst>
                <a:path w="3842" h="268993">
                  <a:moveTo>
                    <a:pt x="-61" y="-484"/>
                  </a:moveTo>
                  <a:lnTo>
                    <a:pt x="3782" y="-484"/>
                  </a:lnTo>
                  <a:lnTo>
                    <a:pt x="3782" y="268509"/>
                  </a:lnTo>
                  <a:lnTo>
                    <a:pt x="-61" y="268509"/>
                  </a:lnTo>
                  <a:close/>
                </a:path>
              </a:pathLst>
            </a:custGeom>
            <a:solidFill>
              <a:schemeClr val="bg1"/>
            </a:solidFill>
            <a:ln w="3830" cap="flat">
              <a:noFill/>
              <a:prstDash val="solid"/>
              <a:miter/>
            </a:ln>
          </p:spPr>
          <p:txBody>
            <a:bodyPr rtlCol="0" anchor="ctr"/>
            <a:lstStyle/>
            <a:p>
              <a:endParaRPr lang="zh-CN" altLang="en-US"/>
            </a:p>
          </p:txBody>
        </p:sp>
        <p:sp>
          <p:nvSpPr>
            <p:cNvPr id="11" name="文本框 10"/>
            <p:cNvSpPr txBox="1"/>
            <p:nvPr>
              <p:custDataLst>
                <p:tags r:id="rId3"/>
              </p:custDataLst>
            </p:nvPr>
          </p:nvSpPr>
          <p:spPr>
            <a:xfrm>
              <a:off x="15883" y="1300"/>
              <a:ext cx="3144" cy="520"/>
            </a:xfrm>
            <a:prstGeom prst="rect">
              <a:avLst/>
            </a:prstGeom>
            <a:noFill/>
          </p:spPr>
          <p:txBody>
            <a:bodyPr wrap="square" rtlCol="0">
              <a:noAutofit/>
            </a:bodyPr>
            <a:lstStyle/>
            <a:p>
              <a:pPr algn="l">
                <a:buClrTx/>
                <a:buSzTx/>
                <a:buFontTx/>
              </a:pPr>
              <a:r>
                <a:rPr lang="zh-CN" altLang="en-US" sz="1600" spc="300" dirty="0">
                  <a:solidFill>
                    <a:schemeClr val="bg1"/>
                  </a:solidFill>
                  <a:latin typeface="+mj-ea"/>
                  <a:ea typeface="+mj-ea"/>
                </a:rPr>
                <a:t>揭秘极地与海洋</a:t>
              </a:r>
            </a:p>
          </p:txBody>
        </p:sp>
        <p:sp>
          <p:nvSpPr>
            <p:cNvPr id="12" name="文本框 11"/>
            <p:cNvSpPr txBox="1"/>
            <p:nvPr>
              <p:custDataLst>
                <p:tags r:id="rId4"/>
              </p:custDataLst>
            </p:nvPr>
          </p:nvSpPr>
          <p:spPr>
            <a:xfrm>
              <a:off x="14098" y="1300"/>
              <a:ext cx="1900" cy="617"/>
            </a:xfrm>
            <a:prstGeom prst="rect">
              <a:avLst/>
            </a:prstGeom>
            <a:noFill/>
          </p:spPr>
          <p:txBody>
            <a:bodyPr wrap="square" rtlCol="0">
              <a:noAutofit/>
            </a:bodyPr>
            <a:lstStyle/>
            <a:p>
              <a:r>
                <a:rPr lang="zh-CN" altLang="en-US" sz="1600" spc="300" dirty="0">
                  <a:solidFill>
                    <a:schemeClr val="bg1"/>
                  </a:solidFill>
                  <a:latin typeface="+mj-ea"/>
                  <a:ea typeface="+mj-ea"/>
                </a:rPr>
                <a:t>同济大学</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23"/>
          <p:cNvSpPr txBox="1"/>
          <p:nvPr/>
        </p:nvSpPr>
        <p:spPr>
          <a:xfrm>
            <a:off x="7776865" y="1217151"/>
            <a:ext cx="2638796"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sz="1600" b="1" dirty="0">
                <a:latin typeface="+mn-ea"/>
                <a:cs typeface="+mn-ea"/>
                <a:sym typeface="+mn-lt"/>
              </a:rPr>
              <a:t>核污水来源</a:t>
            </a:r>
            <a:r>
              <a:rPr lang="en-US" altLang="zh-CN" sz="1600" b="1" dirty="0">
                <a:latin typeface="+mn-ea"/>
                <a:cs typeface="+mn-ea"/>
                <a:sym typeface="+mn-lt"/>
              </a:rPr>
              <a:t>&amp;</a:t>
            </a:r>
            <a:r>
              <a:rPr lang="zh-CN" altLang="en-US" sz="1600" b="1" dirty="0">
                <a:latin typeface="+mn-ea"/>
                <a:cs typeface="+mn-ea"/>
                <a:sym typeface="+mn-lt"/>
              </a:rPr>
              <a:t>事件经过</a:t>
            </a:r>
          </a:p>
        </p:txBody>
      </p:sp>
      <p:sp>
        <p:nvSpPr>
          <p:cNvPr id="43" name="文本框 9"/>
          <p:cNvSpPr txBox="1"/>
          <p:nvPr/>
        </p:nvSpPr>
        <p:spPr>
          <a:xfrm>
            <a:off x="6969269" y="1649768"/>
            <a:ext cx="4031739" cy="4831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200000"/>
              </a:lnSpc>
            </a:pPr>
            <a:r>
              <a:rPr lang="zh-CN" altLang="en-US" sz="1400" kern="1000" dirty="0">
                <a:latin typeface="华文中宋" panose="02010600040101010101" pitchFamily="2" charset="-122"/>
                <a:ea typeface="华文中宋" panose="02010600040101010101" pitchFamily="2" charset="-122"/>
                <a:cs typeface="华文中宋" panose="02010600040101010101" pitchFamily="2" charset="-122"/>
                <a:sym typeface="+mn-lt"/>
              </a:rPr>
              <a:t>2011年3月11日，日本发生了9.0级大地震，</a:t>
            </a:r>
          </a:p>
          <a:p>
            <a:pPr algn="l">
              <a:lnSpc>
                <a:spcPct val="200000"/>
              </a:lnSpc>
            </a:pPr>
            <a:r>
              <a:rPr lang="zh-CN" altLang="en-US" sz="1400" kern="1000" dirty="0">
                <a:latin typeface="华文中宋" panose="02010600040101010101" pitchFamily="2" charset="-122"/>
                <a:ea typeface="华文中宋" panose="02010600040101010101" pitchFamily="2" charset="-122"/>
                <a:cs typeface="华文中宋" panose="02010600040101010101" pitchFamily="2" charset="-122"/>
                <a:sym typeface="+mn-lt"/>
              </a:rPr>
              <a:t>海啸引起的海水侵入福岛第一核电厂核电站设施和机组；应急发电机被海水影响造成断电，全厂停电；</a:t>
            </a:r>
          </a:p>
          <a:p>
            <a:pPr algn="l">
              <a:lnSpc>
                <a:spcPct val="200000"/>
              </a:lnSpc>
            </a:pPr>
            <a:r>
              <a:rPr lang="zh-CN" altLang="en-US" sz="1400" kern="1000" dirty="0">
                <a:latin typeface="华文中宋" panose="02010600040101010101" pitchFamily="2" charset="-122"/>
                <a:ea typeface="华文中宋" panose="02010600040101010101" pitchFamily="2" charset="-122"/>
                <a:cs typeface="华文中宋" panose="02010600040101010101" pitchFamily="2" charset="-122"/>
                <a:sym typeface="+mn-lt"/>
              </a:rPr>
              <a:t>无法把堆芯热量排到最终热阱；</a:t>
            </a:r>
          </a:p>
          <a:p>
            <a:pPr algn="l">
              <a:lnSpc>
                <a:spcPct val="200000"/>
              </a:lnSpc>
            </a:pPr>
            <a:r>
              <a:rPr lang="zh-CN" altLang="en-US" sz="1400" kern="1000" dirty="0">
                <a:latin typeface="华文中宋" panose="02010600040101010101" pitchFamily="2" charset="-122"/>
                <a:ea typeface="华文中宋" panose="02010600040101010101" pitchFamily="2" charset="-122"/>
                <a:cs typeface="华文中宋" panose="02010600040101010101" pitchFamily="2" charset="-122"/>
                <a:sym typeface="+mn-lt"/>
              </a:rPr>
              <a:t>在被迫泄压后，锆金属包壳在高温下与水作用产生了大量氢气导致爆炸；</a:t>
            </a:r>
          </a:p>
          <a:p>
            <a:pPr algn="l">
              <a:lnSpc>
                <a:spcPct val="200000"/>
              </a:lnSpc>
            </a:pPr>
            <a:r>
              <a:rPr lang="zh-CN" altLang="en-US" sz="1400" kern="1000" dirty="0">
                <a:latin typeface="华文中宋" panose="02010600040101010101" pitchFamily="2" charset="-122"/>
                <a:ea typeface="华文中宋" panose="02010600040101010101" pitchFamily="2" charset="-122"/>
                <a:cs typeface="华文中宋" panose="02010600040101010101" pitchFamily="2" charset="-122"/>
                <a:sym typeface="+mn-lt"/>
              </a:rPr>
              <a:t>和外界无法通讯；</a:t>
            </a:r>
          </a:p>
          <a:p>
            <a:pPr algn="l">
              <a:lnSpc>
                <a:spcPct val="200000"/>
              </a:lnSpc>
            </a:pPr>
            <a:r>
              <a:rPr lang="zh-CN" altLang="en-US" sz="1400" kern="1000" dirty="0">
                <a:latin typeface="华文中宋" panose="02010600040101010101" pitchFamily="2" charset="-122"/>
                <a:ea typeface="华文中宋" panose="02010600040101010101" pitchFamily="2" charset="-122"/>
                <a:cs typeface="华文中宋" panose="02010600040101010101" pitchFamily="2" charset="-122"/>
                <a:sym typeface="+mn-lt"/>
              </a:rPr>
              <a:t>道路设施损坏严重救援无法到达；</a:t>
            </a:r>
          </a:p>
          <a:p>
            <a:pPr algn="l">
              <a:lnSpc>
                <a:spcPct val="200000"/>
              </a:lnSpc>
            </a:pPr>
            <a:r>
              <a:rPr lang="zh-CN" altLang="en-US" sz="1400" kern="1000" dirty="0">
                <a:latin typeface="华文中宋" panose="02010600040101010101" pitchFamily="2" charset="-122"/>
                <a:ea typeface="华文中宋" panose="02010600040101010101" pitchFamily="2" charset="-122"/>
                <a:cs typeface="华文中宋" panose="02010600040101010101" pitchFamily="2" charset="-122"/>
                <a:sym typeface="+mn-lt"/>
              </a:rPr>
              <a:t>救灾抢险失败，不得不向堆芯注入淡水，直到淡水用完，开始注入海水降温，形成核污染水。</a:t>
            </a:r>
          </a:p>
        </p:txBody>
      </p:sp>
      <p:pic>
        <p:nvPicPr>
          <p:cNvPr id="101" name="图片 100"/>
          <p:cNvPicPr/>
          <p:nvPr/>
        </p:nvPicPr>
        <p:blipFill>
          <a:blip r:embed="rId2"/>
          <a:stretch>
            <a:fillRect/>
          </a:stretch>
        </p:blipFill>
        <p:spPr>
          <a:xfrm>
            <a:off x="0" y="3018155"/>
            <a:ext cx="6182360" cy="3839845"/>
          </a:xfrm>
          <a:prstGeom prst="rect">
            <a:avLst/>
          </a:prstGeom>
          <a:noFill/>
          <a:ln w="9525">
            <a:noFill/>
          </a:ln>
        </p:spPr>
      </p:pic>
      <p:grpSp>
        <p:nvGrpSpPr>
          <p:cNvPr id="9" name="组合 8"/>
          <p:cNvGrpSpPr/>
          <p:nvPr/>
        </p:nvGrpSpPr>
        <p:grpSpPr>
          <a:xfrm>
            <a:off x="6737985" y="244475"/>
            <a:ext cx="4716780" cy="6235700"/>
            <a:chOff x="10611" y="385"/>
            <a:chExt cx="7428" cy="9820"/>
          </a:xfrm>
        </p:grpSpPr>
        <p:sp>
          <p:nvSpPr>
            <p:cNvPr id="7" name="矩形: 圆角 6"/>
            <p:cNvSpPr/>
            <p:nvPr/>
          </p:nvSpPr>
          <p:spPr>
            <a:xfrm>
              <a:off x="10611" y="385"/>
              <a:ext cx="7429" cy="9821"/>
            </a:xfrm>
            <a:prstGeom prst="roundRect">
              <a:avLst>
                <a:gd name="adj" fmla="val 1058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中宋" panose="02010600040101010101" pitchFamily="2" charset="-122"/>
              </a:endParaRPr>
            </a:p>
          </p:txBody>
        </p:sp>
        <p:pic>
          <p:nvPicPr>
            <p:cNvPr id="2" name="图片 1" descr="3b333733323932313bcce1cab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 y="637"/>
              <a:ext cx="1440" cy="1440"/>
            </a:xfrm>
            <a:prstGeom prst="rect">
              <a:avLst/>
            </a:prstGeom>
          </p:spPr>
        </p:pic>
      </p:grpSp>
      <p:cxnSp>
        <p:nvCxnSpPr>
          <p:cNvPr id="62" name="Straight Connector 45"/>
          <p:cNvCxnSpPr/>
          <p:nvPr/>
        </p:nvCxnSpPr>
        <p:spPr>
          <a:xfrm>
            <a:off x="747395" y="1548765"/>
            <a:ext cx="2483485" cy="0"/>
          </a:xfrm>
          <a:prstGeom prst="line">
            <a:avLst/>
          </a:prstGeom>
        </p:spPr>
        <p:style>
          <a:lnRef idx="3">
            <a:schemeClr val="accent1"/>
          </a:lnRef>
          <a:fillRef idx="0">
            <a:srgbClr val="FFFFFF"/>
          </a:fillRef>
          <a:effectRef idx="0">
            <a:srgbClr val="FFFFFF"/>
          </a:effectRef>
          <a:fontRef idx="minor">
            <a:schemeClr val="tx1"/>
          </a:fontRef>
        </p:style>
      </p:cxnSp>
      <p:sp>
        <p:nvSpPr>
          <p:cNvPr id="60" name="文本框 30"/>
          <p:cNvSpPr txBox="1"/>
          <p:nvPr/>
        </p:nvSpPr>
        <p:spPr>
          <a:xfrm>
            <a:off x="747395" y="765810"/>
            <a:ext cx="1433195"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sz="2000" b="1" dirty="0">
                <a:latin typeface="幼圆" panose="02010509060101010101" charset="-122"/>
                <a:ea typeface="幼圆" panose="02010509060101010101" charset="-122"/>
              </a:rPr>
              <a:t>正式排海</a:t>
            </a:r>
          </a:p>
        </p:txBody>
      </p:sp>
      <p:sp>
        <p:nvSpPr>
          <p:cNvPr id="10" name="文本框 9"/>
          <p:cNvSpPr txBox="1"/>
          <p:nvPr/>
        </p:nvSpPr>
        <p:spPr>
          <a:xfrm>
            <a:off x="229870" y="1684020"/>
            <a:ext cx="6096000" cy="1198880"/>
          </a:xfrm>
          <a:prstGeom prst="rect">
            <a:avLst/>
          </a:prstGeom>
          <a:noFill/>
        </p:spPr>
        <p:txBody>
          <a:bodyPr wrap="square" rtlCol="0" anchor="t">
            <a:spAutoFit/>
          </a:bodyPr>
          <a:lstStyle/>
          <a:p>
            <a:r>
              <a:rPr lang="zh-CN" altLang="en-US"/>
              <a:t>东京时间8月24日下午1点，日本</a:t>
            </a:r>
            <a:r>
              <a:rPr lang="zh-CN" altLang="en-US">
                <a:sym typeface="+mn-ea"/>
              </a:rPr>
              <a:t>东京电力公司</a:t>
            </a:r>
            <a:r>
              <a:rPr lang="zh-CN" altLang="en-US"/>
              <a:t>正式开始核污水排海作业，第一阶段的核污水排海将持续17天，累计约7800吨。前不久，11月2日，该公司启动第三轮核污染水排海,预计将持续到11月20日,排放量约为7800吨。</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0"/>
          <p:cNvSpPr txBox="1"/>
          <p:nvPr>
            <p:custDataLst>
              <p:tags r:id="rId1"/>
            </p:custDataLst>
          </p:nvPr>
        </p:nvSpPr>
        <p:spPr>
          <a:xfrm>
            <a:off x="892810" y="753110"/>
            <a:ext cx="1463675"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sz="2000" b="1" dirty="0">
                <a:latin typeface="幼圆" panose="02010509060101010101" charset="-122"/>
                <a:ea typeface="幼圆" panose="02010509060101010101" charset="-122"/>
              </a:rPr>
              <a:t>核污染水</a:t>
            </a:r>
          </a:p>
        </p:txBody>
      </p:sp>
      <p:sp>
        <p:nvSpPr>
          <p:cNvPr id="8" name="文本框 7"/>
          <p:cNvSpPr txBox="1"/>
          <p:nvPr>
            <p:custDataLst>
              <p:tags r:id="rId2"/>
            </p:custDataLst>
          </p:nvPr>
        </p:nvSpPr>
        <p:spPr>
          <a:xfrm>
            <a:off x="429260" y="1916430"/>
            <a:ext cx="6096000" cy="4246245"/>
          </a:xfrm>
          <a:prstGeom prst="rect">
            <a:avLst/>
          </a:prstGeom>
          <a:noFill/>
        </p:spPr>
        <p:txBody>
          <a:bodyPr wrap="square" rtlCol="0" anchor="t">
            <a:spAutoFit/>
          </a:bodyPr>
          <a:lstStyle/>
          <a:p>
            <a:r>
              <a:rPr lang="zh-CN" altLang="en-US"/>
              <a:t>日本排放的核污水中共含有64种放射性元素，包括但不限于碳14、碘131、铯137、锶90、钴60和氚等，这些放射线元素将随着核污水进入海洋。</a:t>
            </a:r>
          </a:p>
          <a:p>
            <a:r>
              <a:rPr lang="zh-CN" altLang="en-US"/>
              <a:t>很多核素人类尚无处理手段，其中碳-14半衰期高为5370年，碘-129的半衰期高达1570万年。</a:t>
            </a:r>
          </a:p>
          <a:p>
            <a:r>
              <a:rPr lang="zh-CN" altLang="en-US"/>
              <a:t>2023年度预计排放约3.12万吨，氚总量为5兆贝克勒尔即</a:t>
            </a:r>
            <a:r>
              <a:rPr lang="en-US" altLang="zh-CN"/>
              <a:t>5*10</a:t>
            </a:r>
            <a:r>
              <a:rPr lang="en-US" altLang="zh-CN" baseline="30000"/>
              <a:t>12</a:t>
            </a:r>
            <a:r>
              <a:rPr lang="en-US" altLang="zh-CN"/>
              <a:t>Bq</a:t>
            </a:r>
            <a:r>
              <a:rPr lang="zh-CN" altLang="en-US"/>
              <a:t>（这还不包括其他核素）。</a:t>
            </a:r>
          </a:p>
          <a:p>
            <a:endParaRPr lang="zh-CN" altLang="en-US"/>
          </a:p>
          <a:p>
            <a:endParaRPr lang="zh-CN" altLang="en-US"/>
          </a:p>
          <a:p>
            <a:endParaRPr lang="zh-CN" altLang="en-US"/>
          </a:p>
          <a:p>
            <a:r>
              <a:rPr lang="zh-CN" altLang="en-US"/>
              <a:t>除去核污水的核素含量，而后经估计事故对大气泄露的放射性物质总量为</a:t>
            </a:r>
            <a:r>
              <a:rPr lang="en-US" altLang="zh-CN"/>
              <a:t>3.7*</a:t>
            </a:r>
            <a:r>
              <a:rPr lang="en-US" altLang="zh-CN">
                <a:sym typeface="+mn-ea"/>
              </a:rPr>
              <a:t>10</a:t>
            </a:r>
            <a:r>
              <a:rPr lang="en-US" altLang="zh-CN" baseline="30000">
                <a:sym typeface="+mn-ea"/>
              </a:rPr>
              <a:t>17</a:t>
            </a:r>
            <a:r>
              <a:rPr lang="en-US" altLang="zh-CN"/>
              <a:t>~6.3*</a:t>
            </a:r>
            <a:r>
              <a:rPr lang="en-US" altLang="zh-CN">
                <a:sym typeface="+mn-ea"/>
              </a:rPr>
              <a:t>10</a:t>
            </a:r>
            <a:r>
              <a:rPr lang="en-US" altLang="zh-CN" baseline="30000">
                <a:sym typeface="+mn-ea"/>
              </a:rPr>
              <a:t>17</a:t>
            </a:r>
            <a:r>
              <a:rPr lang="en-US" altLang="zh-CN">
                <a:sym typeface="+mn-ea"/>
              </a:rPr>
              <a:t>Bq,</a:t>
            </a:r>
            <a:r>
              <a:rPr lang="zh-CN" altLang="en-US">
                <a:sym typeface="+mn-ea"/>
              </a:rPr>
              <a:t>地震时</a:t>
            </a:r>
            <a:r>
              <a:rPr lang="en-US" altLang="zh-CN">
                <a:sym typeface="+mn-ea"/>
              </a:rPr>
              <a:t>2</a:t>
            </a:r>
            <a:r>
              <a:rPr lang="zh-CN" altLang="en-US">
                <a:sym typeface="+mn-ea"/>
              </a:rPr>
              <a:t>号机组向大海泄露</a:t>
            </a:r>
            <a:r>
              <a:rPr lang="en-US" altLang="zh-CN">
                <a:sym typeface="+mn-ea"/>
              </a:rPr>
              <a:t>520</a:t>
            </a:r>
            <a:r>
              <a:rPr lang="zh-CN" altLang="en-US">
                <a:sym typeface="+mn-ea"/>
              </a:rPr>
              <a:t>吨高放射性</a:t>
            </a:r>
            <a:r>
              <a:rPr lang="zh-CN" altLang="en-US" b="1">
                <a:sym typeface="+mn-ea"/>
              </a:rPr>
              <a:t>核废水，</a:t>
            </a:r>
            <a:r>
              <a:rPr lang="zh-CN" altLang="en-US">
                <a:sym typeface="+mn-ea"/>
              </a:rPr>
              <a:t>约有放射性</a:t>
            </a:r>
            <a:r>
              <a:rPr lang="en-US" altLang="zh-CN">
                <a:sym typeface="+mn-ea"/>
              </a:rPr>
              <a:t>4.7*10</a:t>
            </a:r>
            <a:r>
              <a:rPr lang="en-US" altLang="zh-CN" baseline="30000">
                <a:sym typeface="+mn-ea"/>
              </a:rPr>
              <a:t>15</a:t>
            </a:r>
            <a:r>
              <a:rPr lang="en-US" altLang="zh-CN">
                <a:sym typeface="+mn-ea"/>
              </a:rPr>
              <a:t>Bq</a:t>
            </a:r>
            <a:r>
              <a:rPr lang="zh-CN" altLang="en-US">
                <a:sym typeface="+mn-ea"/>
              </a:rPr>
              <a:t>。</a:t>
            </a:r>
            <a:endParaRPr lang="en-US" altLang="zh-CN" baseline="30000">
              <a:sym typeface="+mn-ea"/>
            </a:endParaRPr>
          </a:p>
          <a:p>
            <a:endParaRPr lang="zh-CN" altLang="en-US"/>
          </a:p>
          <a:p>
            <a:endParaRPr lang="zh-CN" altLang="en-US"/>
          </a:p>
        </p:txBody>
      </p:sp>
      <p:cxnSp>
        <p:nvCxnSpPr>
          <p:cNvPr id="62" name="Straight Connector 45"/>
          <p:cNvCxnSpPr/>
          <p:nvPr>
            <p:custDataLst>
              <p:tags r:id="rId3"/>
            </p:custDataLst>
          </p:nvPr>
        </p:nvCxnSpPr>
        <p:spPr>
          <a:xfrm>
            <a:off x="892810" y="1520190"/>
            <a:ext cx="2483485" cy="0"/>
          </a:xfrm>
          <a:prstGeom prst="line">
            <a:avLst/>
          </a:prstGeom>
        </p:spPr>
        <p:style>
          <a:lnRef idx="3">
            <a:schemeClr val="accent1"/>
          </a:lnRef>
          <a:fillRef idx="0">
            <a:srgbClr val="FFFFFF"/>
          </a:fillRef>
          <a:effectRef idx="0">
            <a:srgbClr val="FFFFFF"/>
          </a:effectRef>
          <a:fontRef idx="minor">
            <a:schemeClr val="tx1"/>
          </a:fontRef>
        </p:style>
      </p:cxnSp>
      <p:pic>
        <p:nvPicPr>
          <p:cNvPr id="104" name="图片 103"/>
          <p:cNvPicPr/>
          <p:nvPr>
            <p:custDataLst>
              <p:tags r:id="rId4"/>
            </p:custDataLst>
          </p:nvPr>
        </p:nvPicPr>
        <p:blipFill>
          <a:blip r:embed="rId6"/>
          <a:stretch>
            <a:fillRect/>
          </a:stretch>
        </p:blipFill>
        <p:spPr>
          <a:xfrm>
            <a:off x="7484745" y="1306195"/>
            <a:ext cx="4707255" cy="473392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0"/>
          <p:cNvSpPr txBox="1"/>
          <p:nvPr>
            <p:custDataLst>
              <p:tags r:id="rId1"/>
            </p:custDataLst>
          </p:nvPr>
        </p:nvSpPr>
        <p:spPr>
          <a:xfrm>
            <a:off x="882015" y="753110"/>
            <a:ext cx="1463675"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sz="2000" b="1" dirty="0">
                <a:latin typeface="幼圆" panose="02010509060101010101" charset="-122"/>
                <a:ea typeface="幼圆" panose="02010509060101010101" charset="-122"/>
              </a:rPr>
              <a:t>没有先例</a:t>
            </a:r>
          </a:p>
        </p:txBody>
      </p:sp>
      <p:cxnSp>
        <p:nvCxnSpPr>
          <p:cNvPr id="62" name="Straight Connector 45"/>
          <p:cNvCxnSpPr/>
          <p:nvPr>
            <p:custDataLst>
              <p:tags r:id="rId2"/>
            </p:custDataLst>
          </p:nvPr>
        </p:nvCxnSpPr>
        <p:spPr>
          <a:xfrm>
            <a:off x="843280" y="1520190"/>
            <a:ext cx="2483485" cy="0"/>
          </a:xfrm>
          <a:prstGeom prst="line">
            <a:avLst/>
          </a:prstGeom>
        </p:spPr>
        <p:style>
          <a:lnRef idx="3">
            <a:schemeClr val="accent1"/>
          </a:lnRef>
          <a:fillRef idx="0">
            <a:srgbClr val="FFFFFF"/>
          </a:fillRef>
          <a:effectRef idx="0">
            <a:srgbClr val="FFFFFF"/>
          </a:effectRef>
          <a:fontRef idx="minor">
            <a:schemeClr val="tx1"/>
          </a:fontRef>
        </p:style>
      </p:cxnSp>
      <p:sp>
        <p:nvSpPr>
          <p:cNvPr id="2" name="文本框 1"/>
          <p:cNvSpPr txBox="1"/>
          <p:nvPr>
            <p:custDataLst>
              <p:tags r:id="rId3"/>
            </p:custDataLst>
          </p:nvPr>
        </p:nvSpPr>
        <p:spPr>
          <a:xfrm>
            <a:off x="843280" y="2210435"/>
            <a:ext cx="4750435" cy="2306955"/>
          </a:xfrm>
          <a:prstGeom prst="rect">
            <a:avLst/>
          </a:prstGeom>
          <a:noFill/>
        </p:spPr>
        <p:txBody>
          <a:bodyPr wrap="square" rtlCol="0" anchor="t">
            <a:spAutoFit/>
          </a:bodyPr>
          <a:lstStyle/>
          <a:p>
            <a:r>
              <a:rPr lang="zh-CN" altLang="en-US">
                <a:latin typeface="仿宋" panose="02010609060101010101" charset="-122"/>
                <a:ea typeface="仿宋" panose="02010609060101010101" charset="-122"/>
                <a:cs typeface="仿宋" panose="02010609060101010101" charset="-122"/>
              </a:rPr>
              <a:t>清华大学深圳国际研究生院海洋工程研究院张建民院士、胡振中副教授团队从宏观和微观两种不同的角度分别建立了海洋尺度下放射性物质的扩散模型，并</a:t>
            </a:r>
            <a:r>
              <a:rPr lang="zh-CN" altLang="en-US" b="1">
                <a:latin typeface="仿宋" panose="02010609060101010101" charset="-122"/>
                <a:ea typeface="仿宋" panose="02010609060101010101" charset="-122"/>
                <a:cs typeface="仿宋" panose="02010609060101010101" charset="-122"/>
              </a:rPr>
              <a:t>实现了福岛核污水排放计划的长期模拟</a:t>
            </a:r>
            <a:r>
              <a:rPr lang="zh-CN" altLang="en-US">
                <a:latin typeface="仿宋" panose="02010609060101010101" charset="-122"/>
                <a:ea typeface="仿宋" panose="02010609060101010101" charset="-122"/>
                <a:cs typeface="仿宋" panose="02010609060101010101" charset="-122"/>
              </a:rPr>
              <a:t>。</a:t>
            </a:r>
          </a:p>
          <a:p>
            <a:r>
              <a:rPr lang="zh-CN" altLang="en-US">
                <a:latin typeface="仿宋" panose="02010609060101010101" charset="-122"/>
                <a:ea typeface="仿宋" panose="02010609060101010101" charset="-122"/>
                <a:cs typeface="仿宋" panose="02010609060101010101" charset="-122"/>
              </a:rPr>
              <a:t>其中，宏观模拟结果表明，核污水</a:t>
            </a:r>
            <a:r>
              <a:rPr lang="zh-CN" altLang="en-US" b="1">
                <a:latin typeface="仿宋" panose="02010609060101010101" charset="-122"/>
                <a:ea typeface="仿宋" panose="02010609060101010101" charset="-122"/>
                <a:cs typeface="仿宋" panose="02010609060101010101" charset="-122"/>
              </a:rPr>
              <a:t>在排放后240天就会到达我国沿岸海域，1200天后将到达北美沿岸并覆盖几乎整个北太平洋</a:t>
            </a:r>
            <a:r>
              <a:rPr lang="zh-CN" altLang="en-US">
                <a:latin typeface="仿宋" panose="02010609060101010101" charset="-122"/>
                <a:ea typeface="仿宋" panose="02010609060101010101" charset="-122"/>
                <a:cs typeface="仿宋" panose="02010609060101010101" charset="-122"/>
              </a:rPr>
              <a:t>。 </a:t>
            </a:r>
          </a:p>
        </p:txBody>
      </p:sp>
      <p:pic>
        <p:nvPicPr>
          <p:cNvPr id="4" name="图片 3" descr="2021_0610_d478cb7eg00quhmut03ktd000hs00a0p"/>
          <p:cNvPicPr>
            <a:picLocks noChangeAspect="1"/>
          </p:cNvPicPr>
          <p:nvPr>
            <p:custDataLst>
              <p:tags r:id="rId4"/>
            </p:custDataLst>
          </p:nvPr>
        </p:nvPicPr>
        <p:blipFill>
          <a:blip r:embed="rId6"/>
          <a:stretch>
            <a:fillRect/>
          </a:stretch>
        </p:blipFill>
        <p:spPr>
          <a:xfrm>
            <a:off x="6096000" y="0"/>
            <a:ext cx="6096000" cy="3429000"/>
          </a:xfrm>
          <a:prstGeom prst="rect">
            <a:avLst/>
          </a:prstGeom>
        </p:spPr>
      </p:pic>
      <p:sp>
        <p:nvSpPr>
          <p:cNvPr id="5" name="文本框 4"/>
          <p:cNvSpPr txBox="1"/>
          <p:nvPr/>
        </p:nvSpPr>
        <p:spPr>
          <a:xfrm>
            <a:off x="6205220" y="3978275"/>
            <a:ext cx="5527040" cy="2584450"/>
          </a:xfrm>
          <a:prstGeom prst="rect">
            <a:avLst/>
          </a:prstGeom>
          <a:noFill/>
        </p:spPr>
        <p:txBody>
          <a:bodyPr wrap="square" rtlCol="0">
            <a:spAutoFit/>
          </a:bodyPr>
          <a:lstStyle/>
          <a:p>
            <a:r>
              <a:rPr lang="zh-CN" altLang="en-US"/>
              <a:t>日本这样不负责的行为遭到社会各界的强烈抨击抵制，相关报道表示，日本花费</a:t>
            </a:r>
            <a:r>
              <a:rPr lang="en-US" altLang="zh-CN"/>
              <a:t>700</a:t>
            </a:r>
            <a:r>
              <a:rPr lang="zh-CN" altLang="en-US"/>
              <a:t>亿日元进行负面消息公关，坚持宣传核污水无害。（约</a:t>
            </a:r>
            <a:r>
              <a:rPr lang="en-US" altLang="zh-CN"/>
              <a:t>35</a:t>
            </a:r>
            <a:r>
              <a:rPr lang="zh-CN" altLang="en-US"/>
              <a:t>亿人民币）</a:t>
            </a:r>
          </a:p>
          <a:p>
            <a:endParaRPr lang="zh-CN" altLang="en-US"/>
          </a:p>
          <a:p>
            <a:r>
              <a:rPr lang="zh-CN" altLang="en-US">
                <a:sym typeface="+mn-ea"/>
              </a:rPr>
              <a:t>中国常驻联合国副代表耿爽在《联合国海洋法公约》第31次缔约国会议上行使答辩权，驳斥日本代表的错误言论，敦促日方撤销以海洋排放方式处置福岛核电站事故污染水的错误决定。</a:t>
            </a:r>
            <a:endParaRPr lang="zh-CN" altLang="en-US"/>
          </a:p>
          <a:p>
            <a:endParaRPr lang="zh-CN" altLang="en-US"/>
          </a:p>
        </p:txBody>
      </p:sp>
      <p:sp>
        <p:nvSpPr>
          <p:cNvPr id="6" name="文本框 5"/>
          <p:cNvSpPr txBox="1"/>
          <p:nvPr/>
        </p:nvSpPr>
        <p:spPr>
          <a:xfrm>
            <a:off x="882015" y="4831715"/>
            <a:ext cx="4470400" cy="1476375"/>
          </a:xfrm>
          <a:prstGeom prst="rect">
            <a:avLst/>
          </a:prstGeom>
          <a:noFill/>
        </p:spPr>
        <p:txBody>
          <a:bodyPr wrap="square" rtlCol="0">
            <a:spAutoFit/>
          </a:bodyPr>
          <a:lstStyle/>
          <a:p>
            <a:r>
              <a:rPr lang="zh-CN" altLang="en-US">
                <a:latin typeface="仿宋" panose="02010609060101010101" charset="-122"/>
                <a:ea typeface="仿宋" panose="02010609060101010101" charset="-122"/>
                <a:cs typeface="仿宋" panose="02010609060101010101" charset="-122"/>
              </a:rPr>
              <a:t>然而对于没有先例的核污水大规模排放，人类没有足够的科学考察和历史经验去应对这次事故。但是我们敦促日本和东电公司应该保护海洋，保护环境，保护人类和自然界其他生物安全。</a:t>
            </a:r>
          </a:p>
        </p:txBody>
      </p:sp>
      <p:sp>
        <p:nvSpPr>
          <p:cNvPr id="7" name="文本框 6"/>
          <p:cNvSpPr txBox="1"/>
          <p:nvPr/>
        </p:nvSpPr>
        <p:spPr>
          <a:xfrm>
            <a:off x="6375400" y="3689985"/>
            <a:ext cx="2768600" cy="338455"/>
          </a:xfrm>
          <a:prstGeom prst="rect">
            <a:avLst/>
          </a:prstGeom>
          <a:noFill/>
        </p:spPr>
        <p:txBody>
          <a:bodyPr wrap="square" rtlCol="0" anchor="t">
            <a:noAutofit/>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45"/>
          <p:cNvCxnSpPr/>
          <p:nvPr/>
        </p:nvCxnSpPr>
        <p:spPr>
          <a:xfrm>
            <a:off x="765810" y="1405255"/>
            <a:ext cx="2483485" cy="0"/>
          </a:xfrm>
          <a:prstGeom prst="line">
            <a:avLst/>
          </a:prstGeom>
        </p:spPr>
        <p:style>
          <a:lnRef idx="3">
            <a:schemeClr val="accent1"/>
          </a:lnRef>
          <a:fillRef idx="0">
            <a:srgbClr val="FFFFFF"/>
          </a:fillRef>
          <a:effectRef idx="0">
            <a:srgbClr val="FFFFFF"/>
          </a:effectRef>
          <a:fontRef idx="minor">
            <a:schemeClr val="tx1"/>
          </a:fontRef>
        </p:style>
      </p:cxnSp>
      <p:sp>
        <p:nvSpPr>
          <p:cNvPr id="60" name="文本框 30"/>
          <p:cNvSpPr txBox="1"/>
          <p:nvPr/>
        </p:nvSpPr>
        <p:spPr>
          <a:xfrm>
            <a:off x="765810" y="625475"/>
            <a:ext cx="1433195"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sz="2000" b="1" dirty="0">
                <a:latin typeface="幼圆" panose="02010509060101010101" charset="-122"/>
                <a:ea typeface="幼圆" panose="02010509060101010101" charset="-122"/>
              </a:rPr>
              <a:t>关于危害</a:t>
            </a:r>
          </a:p>
        </p:txBody>
      </p:sp>
      <p:sp>
        <p:nvSpPr>
          <p:cNvPr id="61" name="文本框 20"/>
          <p:cNvSpPr txBox="1"/>
          <p:nvPr/>
        </p:nvSpPr>
        <p:spPr>
          <a:xfrm>
            <a:off x="458470" y="3358515"/>
            <a:ext cx="4552950" cy="15220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400" dirty="0">
              <a:latin typeface="+mn-ea"/>
              <a:cs typeface="+mn-ea"/>
              <a:sym typeface="+mn-lt"/>
            </a:endParaRPr>
          </a:p>
          <a:p>
            <a:pPr algn="l">
              <a:lnSpc>
                <a:spcPct val="100000"/>
              </a:lnSpc>
              <a:buClrTx/>
              <a:buSzTx/>
              <a:buFontTx/>
            </a:pPr>
            <a:r>
              <a:rPr lang="zh-CN" altLang="en-US" sz="1800">
                <a:sym typeface="+mn-lt"/>
              </a:rPr>
              <a:t>这些核素被摄入或吸入时，它们很快就会在人体内积累，从而引起放射性损伤，导致严重的健康问题，例如骨骼和肌肉组织的疾病，同时也大大提高患癌（如甲状腺癌）几率。</a:t>
            </a:r>
          </a:p>
        </p:txBody>
      </p:sp>
      <p:sp>
        <p:nvSpPr>
          <p:cNvPr id="4" name="文本框 3"/>
          <p:cNvSpPr txBox="1"/>
          <p:nvPr/>
        </p:nvSpPr>
        <p:spPr>
          <a:xfrm>
            <a:off x="458470" y="1800860"/>
            <a:ext cx="5165090" cy="1753235"/>
          </a:xfrm>
          <a:prstGeom prst="rect">
            <a:avLst/>
          </a:prstGeom>
          <a:noFill/>
        </p:spPr>
        <p:txBody>
          <a:bodyPr wrap="square" rtlCol="0">
            <a:spAutoFit/>
          </a:bodyPr>
          <a:lstStyle/>
          <a:p>
            <a:r>
              <a:rPr lang="zh-CN" altLang="en-US">
                <a:sym typeface="+mn-ea"/>
              </a:rPr>
              <a:t>排放的核污水经由全地球的海洋给中和稀释后，可能达到了原子能委员会所说的标准，但是富集现象会导致食物链越高级，生物含放射性元素水平越高，实际上会危害包括人类在内的大部分生物。</a:t>
            </a:r>
            <a:endParaRPr lang="zh-CN" altLang="en-US"/>
          </a:p>
          <a:p>
            <a:endParaRPr lang="zh-CN" altLang="en-US"/>
          </a:p>
        </p:txBody>
      </p:sp>
      <p:pic>
        <p:nvPicPr>
          <p:cNvPr id="107" name="图片 106"/>
          <p:cNvPicPr/>
          <p:nvPr>
            <p:custDataLst>
              <p:tags r:id="rId1"/>
            </p:custDataLst>
          </p:nvPr>
        </p:nvPicPr>
        <p:blipFill>
          <a:blip r:embed="rId3"/>
          <a:stretch>
            <a:fillRect/>
          </a:stretch>
        </p:blipFill>
        <p:spPr>
          <a:xfrm>
            <a:off x="6442710" y="0"/>
            <a:ext cx="4429760" cy="685736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ttps://photo-static-api.fotomore.com/creative/vcg/400/new/VCG41N1222897661.jpg?uid=386&amp;timestamp=1699359580&amp;sign=2c45a7f26066149fa3a8ca54a29b8d49" descr="/private/var/folders/jj/nd939_ys0s3_nllgl4748t4h0000gn/T/com.kingsoft.wpsoffice.mac/photoedit2/20231107203355/temp.pngtemp"/>
          <p:cNvPicPr>
            <a:picLocks noChangeAspect="1"/>
          </p:cNvPicPr>
          <p:nvPr>
            <p:custDataLst>
              <p:tags r:id="rId1"/>
            </p:custDataLst>
          </p:nvPr>
        </p:nvPicPr>
        <p:blipFill>
          <a:blip r:embed="rId12">
            <a:alphaModFix amt="84000"/>
            <a:lum bright="-24000" contrast="-12000"/>
          </a:blip>
          <a:srcRect b="17096"/>
          <a:stretch>
            <a:fillRect/>
          </a:stretch>
        </p:blipFill>
        <p:spPr>
          <a:xfrm>
            <a:off x="-635" y="-635"/>
            <a:ext cx="12192635" cy="6859270"/>
          </a:xfrm>
          <a:prstGeom prst="rect">
            <a:avLst/>
          </a:prstGeom>
        </p:spPr>
      </p:pic>
      <p:sp>
        <p:nvSpPr>
          <p:cNvPr id="9" name="任意多边形 8"/>
          <p:cNvSpPr/>
          <p:nvPr>
            <p:custDataLst>
              <p:tags r:id="rId2"/>
            </p:custDataLst>
          </p:nvPr>
        </p:nvSpPr>
        <p:spPr>
          <a:xfrm>
            <a:off x="0" y="2147570"/>
            <a:ext cx="4415155" cy="3413125"/>
          </a:xfrm>
          <a:custGeom>
            <a:avLst/>
            <a:gdLst>
              <a:gd name="connsiteX0" fmla="*/ 40 w 8082"/>
              <a:gd name="connsiteY0" fmla="*/ 0 h 5375"/>
              <a:gd name="connsiteX1" fmla="*/ 4638 w 8082"/>
              <a:gd name="connsiteY1" fmla="*/ 0 h 5375"/>
              <a:gd name="connsiteX2" fmla="*/ 8082 w 8082"/>
              <a:gd name="connsiteY2" fmla="*/ 2703 h 5375"/>
              <a:gd name="connsiteX3" fmla="*/ 4857 w 8082"/>
              <a:gd name="connsiteY3" fmla="*/ 5311 h 5375"/>
              <a:gd name="connsiteX4" fmla="*/ 0 w 8082"/>
              <a:gd name="connsiteY4" fmla="*/ 5375 h 5375"/>
              <a:gd name="connsiteX5" fmla="*/ 40 w 8082"/>
              <a:gd name="connsiteY5" fmla="*/ 0 h 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2" h="5375">
                <a:moveTo>
                  <a:pt x="40" y="0"/>
                </a:moveTo>
                <a:lnTo>
                  <a:pt x="4638" y="0"/>
                </a:lnTo>
                <a:cubicBezTo>
                  <a:pt x="6871" y="0"/>
                  <a:pt x="8082" y="1155"/>
                  <a:pt x="8082" y="2703"/>
                </a:cubicBezTo>
                <a:cubicBezTo>
                  <a:pt x="8082" y="4250"/>
                  <a:pt x="7090" y="5311"/>
                  <a:pt x="4857" y="5311"/>
                </a:cubicBezTo>
                <a:lnTo>
                  <a:pt x="0" y="5375"/>
                </a:lnTo>
                <a:lnTo>
                  <a:pt x="40" y="0"/>
                </a:lnTo>
                <a:close/>
              </a:path>
            </a:pathLst>
          </a:custGeom>
          <a:solidFill>
            <a:schemeClr val="bg1">
              <a:alpha val="73000"/>
            </a:schemeClr>
          </a:solidFill>
          <a:ln>
            <a:solidFill>
              <a:schemeClr val="bg1"/>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pic>
        <p:nvPicPr>
          <p:cNvPr id="13" name="图片 12" descr="32313536393037323b32313536393037353be78eafe5a283"/>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a:off x="1154430" y="2245360"/>
            <a:ext cx="3260725" cy="3260725"/>
          </a:xfrm>
          <a:prstGeom prst="rect">
            <a:avLst/>
          </a:prstGeom>
        </p:spPr>
      </p:pic>
      <p:grpSp>
        <p:nvGrpSpPr>
          <p:cNvPr id="3" name="组合 2"/>
          <p:cNvGrpSpPr/>
          <p:nvPr/>
        </p:nvGrpSpPr>
        <p:grpSpPr>
          <a:xfrm>
            <a:off x="373161" y="3259032"/>
            <a:ext cx="4175084" cy="1875661"/>
            <a:chOff x="1538536" y="2728788"/>
            <a:chExt cx="4175084" cy="1875661"/>
          </a:xfrm>
        </p:grpSpPr>
        <p:sp>
          <p:nvSpPr>
            <p:cNvPr id="5" name="文本框 10"/>
            <p:cNvSpPr txBox="1"/>
            <p:nvPr>
              <p:custDataLst>
                <p:tags r:id="rId8"/>
              </p:custDataLst>
            </p:nvPr>
          </p:nvSpPr>
          <p:spPr>
            <a:xfrm>
              <a:off x="2394516" y="3436684"/>
              <a:ext cx="3070225"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a:solidFill>
                    <a:schemeClr val="tx1"/>
                  </a:solidFill>
                  <a:latin typeface="汉仪颜楷简" panose="00020600040101010101" charset="-122"/>
                  <a:ea typeface="汉仪颜楷简" panose="00020600040101010101" charset="-122"/>
                </a:rPr>
                <a:t>海洋环境对人类生活的影响</a:t>
              </a:r>
            </a:p>
          </p:txBody>
        </p:sp>
        <p:sp>
          <p:nvSpPr>
            <p:cNvPr id="6" name="文本框 5"/>
            <p:cNvSpPr txBox="1"/>
            <p:nvPr>
              <p:custDataLst>
                <p:tags r:id="rId9"/>
              </p:custDataLst>
            </p:nvPr>
          </p:nvSpPr>
          <p:spPr>
            <a:xfrm>
              <a:off x="1538536" y="2728788"/>
              <a:ext cx="856485"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000" dirty="0">
                  <a:solidFill>
                    <a:schemeClr val="tx1"/>
                  </a:solidFill>
                  <a:latin typeface="Broadway" panose="04040905080B02020502" pitchFamily="82" charset="0"/>
                  <a:ea typeface="汉仪良品线简" panose="00020600040101010101" pitchFamily="18" charset="-122"/>
                </a:rPr>
                <a:t>02</a:t>
              </a:r>
            </a:p>
          </p:txBody>
        </p:sp>
        <p:sp>
          <p:nvSpPr>
            <p:cNvPr id="7" name="文本框 53"/>
            <p:cNvSpPr txBox="1"/>
            <p:nvPr>
              <p:custDataLst>
                <p:tags r:id="rId10"/>
              </p:custDataLst>
            </p:nvPr>
          </p:nvSpPr>
          <p:spPr>
            <a:xfrm>
              <a:off x="2036376" y="4328859"/>
              <a:ext cx="3677244" cy="275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800" kern="1000" spc="100" dirty="0">
                  <a:solidFill>
                    <a:schemeClr val="tx1"/>
                  </a:solidFill>
                  <a:latin typeface="+mj-lt"/>
                  <a:ea typeface="汉仪良品线简" panose="00020600040101010101" pitchFamily="18" charset="-122"/>
                  <a:cs typeface="+mn-ea"/>
                  <a:sym typeface="+mn-lt"/>
                </a:rPr>
                <a:t>The impact of the marine environment on human life</a:t>
              </a:r>
            </a:p>
          </p:txBody>
        </p:sp>
      </p:grpSp>
      <p:sp>
        <p:nvSpPr>
          <p:cNvPr id="4" name="箭头: V 形 3"/>
          <p:cNvSpPr/>
          <p:nvPr>
            <p:custDataLst>
              <p:tags r:id="rId4"/>
            </p:custDataLst>
          </p:nvPr>
        </p:nvSpPr>
        <p:spPr>
          <a:xfrm>
            <a:off x="1334135" y="3429000"/>
            <a:ext cx="215265" cy="354330"/>
          </a:xfrm>
          <a:prstGeom prst="chevro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dirty="0">
              <a:solidFill>
                <a:schemeClr val="bg1"/>
              </a:solidFill>
            </a:endParaRPr>
          </a:p>
        </p:txBody>
      </p:sp>
      <p:grpSp>
        <p:nvGrpSpPr>
          <p:cNvPr id="10" name="组合 9"/>
          <p:cNvGrpSpPr/>
          <p:nvPr/>
        </p:nvGrpSpPr>
        <p:grpSpPr>
          <a:xfrm>
            <a:off x="8863330" y="433705"/>
            <a:ext cx="3129915" cy="391795"/>
            <a:chOff x="14098" y="1300"/>
            <a:chExt cx="4929" cy="617"/>
          </a:xfrm>
        </p:grpSpPr>
        <p:sp>
          <p:nvSpPr>
            <p:cNvPr id="15" name="任意多边形: 形状 14"/>
            <p:cNvSpPr/>
            <p:nvPr>
              <p:custDataLst>
                <p:tags r:id="rId5"/>
              </p:custDataLst>
            </p:nvPr>
          </p:nvSpPr>
          <p:spPr>
            <a:xfrm>
              <a:off x="15854" y="1307"/>
              <a:ext cx="6" cy="424"/>
            </a:xfrm>
            <a:custGeom>
              <a:avLst/>
              <a:gdLst>
                <a:gd name="connsiteX0" fmla="*/ -61 w 3842"/>
                <a:gd name="connsiteY0" fmla="*/ -484 h 268993"/>
                <a:gd name="connsiteX1" fmla="*/ 3782 w 3842"/>
                <a:gd name="connsiteY1" fmla="*/ -484 h 268993"/>
                <a:gd name="connsiteX2" fmla="*/ 3782 w 3842"/>
                <a:gd name="connsiteY2" fmla="*/ 268509 h 268993"/>
                <a:gd name="connsiteX3" fmla="*/ -61 w 3842"/>
                <a:gd name="connsiteY3" fmla="*/ 268509 h 268993"/>
              </a:gdLst>
              <a:ahLst/>
              <a:cxnLst>
                <a:cxn ang="0">
                  <a:pos x="connsiteX0" y="connsiteY0"/>
                </a:cxn>
                <a:cxn ang="0">
                  <a:pos x="connsiteX1" y="connsiteY1"/>
                </a:cxn>
                <a:cxn ang="0">
                  <a:pos x="connsiteX2" y="connsiteY2"/>
                </a:cxn>
                <a:cxn ang="0">
                  <a:pos x="connsiteX3" y="connsiteY3"/>
                </a:cxn>
              </a:cxnLst>
              <a:rect l="l" t="t" r="r" b="b"/>
              <a:pathLst>
                <a:path w="3842" h="268993">
                  <a:moveTo>
                    <a:pt x="-61" y="-484"/>
                  </a:moveTo>
                  <a:lnTo>
                    <a:pt x="3782" y="-484"/>
                  </a:lnTo>
                  <a:lnTo>
                    <a:pt x="3782" y="268509"/>
                  </a:lnTo>
                  <a:lnTo>
                    <a:pt x="-61" y="268509"/>
                  </a:lnTo>
                  <a:close/>
                </a:path>
              </a:pathLst>
            </a:custGeom>
            <a:solidFill>
              <a:schemeClr val="bg1"/>
            </a:solidFill>
            <a:ln w="3830" cap="flat">
              <a:noFill/>
              <a:prstDash val="solid"/>
              <a:miter/>
            </a:ln>
          </p:spPr>
          <p:txBody>
            <a:bodyPr rtlCol="0" anchor="ctr"/>
            <a:lstStyle/>
            <a:p>
              <a:endParaRPr lang="zh-CN" altLang="en-US"/>
            </a:p>
          </p:txBody>
        </p:sp>
        <p:sp>
          <p:nvSpPr>
            <p:cNvPr id="11" name="文本框 10"/>
            <p:cNvSpPr txBox="1"/>
            <p:nvPr>
              <p:custDataLst>
                <p:tags r:id="rId6"/>
              </p:custDataLst>
            </p:nvPr>
          </p:nvSpPr>
          <p:spPr>
            <a:xfrm>
              <a:off x="15883" y="1300"/>
              <a:ext cx="3144" cy="520"/>
            </a:xfrm>
            <a:prstGeom prst="rect">
              <a:avLst/>
            </a:prstGeom>
            <a:noFill/>
          </p:spPr>
          <p:txBody>
            <a:bodyPr wrap="square" rtlCol="0">
              <a:noAutofit/>
            </a:bodyPr>
            <a:lstStyle/>
            <a:p>
              <a:pPr algn="l">
                <a:buClrTx/>
                <a:buSzTx/>
                <a:buFontTx/>
              </a:pPr>
              <a:r>
                <a:rPr lang="zh-CN" altLang="en-US" sz="1600" spc="300" dirty="0">
                  <a:solidFill>
                    <a:schemeClr val="bg1"/>
                  </a:solidFill>
                  <a:latin typeface="+mj-ea"/>
                  <a:ea typeface="+mj-ea"/>
                </a:rPr>
                <a:t>揭秘极地与海洋</a:t>
              </a:r>
            </a:p>
          </p:txBody>
        </p:sp>
        <p:sp>
          <p:nvSpPr>
            <p:cNvPr id="12" name="文本框 11"/>
            <p:cNvSpPr txBox="1"/>
            <p:nvPr>
              <p:custDataLst>
                <p:tags r:id="rId7"/>
              </p:custDataLst>
            </p:nvPr>
          </p:nvSpPr>
          <p:spPr>
            <a:xfrm>
              <a:off x="14098" y="1300"/>
              <a:ext cx="1900" cy="617"/>
            </a:xfrm>
            <a:prstGeom prst="rect">
              <a:avLst/>
            </a:prstGeom>
            <a:noFill/>
          </p:spPr>
          <p:txBody>
            <a:bodyPr wrap="square" rtlCol="0">
              <a:noAutofit/>
            </a:bodyPr>
            <a:lstStyle/>
            <a:p>
              <a:r>
                <a:rPr lang="zh-CN" altLang="en-US" sz="1600" spc="300" dirty="0">
                  <a:solidFill>
                    <a:schemeClr val="bg1"/>
                  </a:solidFill>
                  <a:latin typeface="+mj-ea"/>
                  <a:ea typeface="+mj-ea"/>
                </a:rPr>
                <a:t>同济大学</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p:cNvPicPr>
            <a:picLocks noGrp="1" noChangeAspect="1"/>
          </p:cNvPicPr>
          <p:nvPr/>
        </p:nvPicPr>
        <p:blipFill>
          <a:blip r:embed="rId4" cstate="print">
            <a:extLst>
              <a:ext uri="{28A0092B-C50C-407E-A947-70E740481C1C}">
                <a14:useLocalDpi xmlns:a14="http://schemas.microsoft.com/office/drawing/2010/main" val="0"/>
              </a:ext>
            </a:extLst>
          </a:blip>
          <a:srcRect l="12260" r="12260"/>
          <a:stretch>
            <a:fillRect/>
          </a:stretch>
        </p:blipFill>
        <p:spPr>
          <a:xfrm>
            <a:off x="8465519" y="2142799"/>
            <a:ext cx="2000373" cy="1987829"/>
          </a:xfrm>
          <a:custGeom>
            <a:avLst/>
            <a:gdLst>
              <a:gd name="connsiteX0" fmla="*/ 630051 w 2000373"/>
              <a:gd name="connsiteY0" fmla="*/ 1946 h 1987829"/>
              <a:gd name="connsiteX1" fmla="*/ 1994922 w 2000373"/>
              <a:gd name="connsiteY1" fmla="*/ 1084762 h 1987829"/>
              <a:gd name="connsiteX2" fmla="*/ 293808 w 2000373"/>
              <a:gd name="connsiteY2" fmla="*/ 1890284 h 1987829"/>
              <a:gd name="connsiteX3" fmla="*/ 440756 w 2000373"/>
              <a:gd name="connsiteY3" fmla="*/ 23421 h 1987829"/>
              <a:gd name="connsiteX4" fmla="*/ 630051 w 2000373"/>
              <a:gd name="connsiteY4" fmla="*/ 1946 h 198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373" h="1987829">
                <a:moveTo>
                  <a:pt x="630051" y="1946"/>
                </a:moveTo>
                <a:cubicBezTo>
                  <a:pt x="1142389" y="41297"/>
                  <a:pt x="2080288" y="668788"/>
                  <a:pt x="1994922" y="1084762"/>
                </a:cubicBezTo>
                <a:cubicBezTo>
                  <a:pt x="1897362" y="1560161"/>
                  <a:pt x="818461" y="2243283"/>
                  <a:pt x="293808" y="1890284"/>
                </a:cubicBezTo>
                <a:cubicBezTo>
                  <a:pt x="-230845" y="1537285"/>
                  <a:pt x="27978" y="189146"/>
                  <a:pt x="440756" y="23421"/>
                </a:cubicBezTo>
                <a:cubicBezTo>
                  <a:pt x="492354" y="2706"/>
                  <a:pt x="556860" y="-3676"/>
                  <a:pt x="630051" y="1946"/>
                </a:cubicBezTo>
                <a:close/>
              </a:path>
            </a:pathLst>
          </a:custGeom>
        </p:spPr>
      </p:pic>
      <p:pic>
        <p:nvPicPr>
          <p:cNvPr id="19" name="图片占位符 18" descr="C:/Users/黄恩泽/Desktop/图片27727271.png图片27727271"/>
          <p:cNvPicPr>
            <a:picLocks noGrp="1" noChangeAspect="1"/>
          </p:cNvPicPr>
          <p:nvPr/>
        </p:nvPicPr>
        <p:blipFill>
          <a:blip r:embed="rId5"/>
          <a:srcRect l="22895" r="22895"/>
          <a:stretch>
            <a:fillRect/>
          </a:stretch>
        </p:blipFill>
        <p:spPr>
          <a:xfrm>
            <a:off x="1620612" y="2144069"/>
            <a:ext cx="2000373" cy="1987829"/>
          </a:xfrm>
          <a:custGeom>
            <a:avLst/>
            <a:gdLst>
              <a:gd name="connsiteX0" fmla="*/ 630051 w 2000373"/>
              <a:gd name="connsiteY0" fmla="*/ 1946 h 1987829"/>
              <a:gd name="connsiteX1" fmla="*/ 1994922 w 2000373"/>
              <a:gd name="connsiteY1" fmla="*/ 1084762 h 1987829"/>
              <a:gd name="connsiteX2" fmla="*/ 293808 w 2000373"/>
              <a:gd name="connsiteY2" fmla="*/ 1890284 h 1987829"/>
              <a:gd name="connsiteX3" fmla="*/ 440757 w 2000373"/>
              <a:gd name="connsiteY3" fmla="*/ 23421 h 1987829"/>
              <a:gd name="connsiteX4" fmla="*/ 630051 w 2000373"/>
              <a:gd name="connsiteY4" fmla="*/ 1946 h 198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373" h="1987829">
                <a:moveTo>
                  <a:pt x="630051" y="1946"/>
                </a:moveTo>
                <a:cubicBezTo>
                  <a:pt x="1142389" y="41297"/>
                  <a:pt x="2080288" y="668788"/>
                  <a:pt x="1994922" y="1084762"/>
                </a:cubicBezTo>
                <a:cubicBezTo>
                  <a:pt x="1897362" y="1560161"/>
                  <a:pt x="818461" y="2243283"/>
                  <a:pt x="293808" y="1890284"/>
                </a:cubicBezTo>
                <a:cubicBezTo>
                  <a:pt x="-230845" y="1537285"/>
                  <a:pt x="27978" y="189146"/>
                  <a:pt x="440757" y="23421"/>
                </a:cubicBezTo>
                <a:cubicBezTo>
                  <a:pt x="492354" y="2706"/>
                  <a:pt x="556860" y="-3676"/>
                  <a:pt x="630051" y="1946"/>
                </a:cubicBezTo>
                <a:close/>
              </a:path>
            </a:pathLst>
          </a:custGeom>
        </p:spPr>
      </p:pic>
      <p:pic>
        <p:nvPicPr>
          <p:cNvPr id="21" name="图片占位符 20"/>
          <p:cNvPicPr>
            <a:picLocks noGrp="1" noChangeAspect="1"/>
          </p:cNvPicPr>
          <p:nvPr/>
        </p:nvPicPr>
        <p:blipFill>
          <a:blip r:embed="rId6" cstate="print">
            <a:extLst>
              <a:ext uri="{28A0092B-C50C-407E-A947-70E740481C1C}">
                <a14:useLocalDpi xmlns:a14="http://schemas.microsoft.com/office/drawing/2010/main" val="0"/>
              </a:ext>
            </a:extLst>
          </a:blip>
          <a:srcRect l="12260" r="12260"/>
          <a:stretch>
            <a:fillRect/>
          </a:stretch>
        </p:blipFill>
        <p:spPr>
          <a:xfrm>
            <a:off x="5043020" y="2144704"/>
            <a:ext cx="2000373" cy="1987829"/>
          </a:xfrm>
          <a:custGeom>
            <a:avLst/>
            <a:gdLst>
              <a:gd name="connsiteX0" fmla="*/ 630051 w 2000373"/>
              <a:gd name="connsiteY0" fmla="*/ 1946 h 1987829"/>
              <a:gd name="connsiteX1" fmla="*/ 1994922 w 2000373"/>
              <a:gd name="connsiteY1" fmla="*/ 1084762 h 1987829"/>
              <a:gd name="connsiteX2" fmla="*/ 293808 w 2000373"/>
              <a:gd name="connsiteY2" fmla="*/ 1890284 h 1987829"/>
              <a:gd name="connsiteX3" fmla="*/ 440756 w 2000373"/>
              <a:gd name="connsiteY3" fmla="*/ 23421 h 1987829"/>
              <a:gd name="connsiteX4" fmla="*/ 630051 w 2000373"/>
              <a:gd name="connsiteY4" fmla="*/ 1946 h 198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373" h="1987829">
                <a:moveTo>
                  <a:pt x="630051" y="1946"/>
                </a:moveTo>
                <a:cubicBezTo>
                  <a:pt x="1142388" y="41297"/>
                  <a:pt x="2080288" y="668788"/>
                  <a:pt x="1994922" y="1084762"/>
                </a:cubicBezTo>
                <a:cubicBezTo>
                  <a:pt x="1897362" y="1560161"/>
                  <a:pt x="818461" y="2243283"/>
                  <a:pt x="293808" y="1890284"/>
                </a:cubicBezTo>
                <a:cubicBezTo>
                  <a:pt x="-230845" y="1537285"/>
                  <a:pt x="27978" y="189146"/>
                  <a:pt x="440756" y="23421"/>
                </a:cubicBezTo>
                <a:cubicBezTo>
                  <a:pt x="492353" y="2706"/>
                  <a:pt x="556859" y="-3676"/>
                  <a:pt x="630051" y="1946"/>
                </a:cubicBezTo>
                <a:close/>
              </a:path>
            </a:pathLst>
          </a:custGeom>
        </p:spPr>
      </p:pic>
      <p:grpSp>
        <p:nvGrpSpPr>
          <p:cNvPr id="18" name="组合 17"/>
          <p:cNvGrpSpPr/>
          <p:nvPr/>
        </p:nvGrpSpPr>
        <p:grpSpPr>
          <a:xfrm flipH="1">
            <a:off x="1524248" y="4633974"/>
            <a:ext cx="474345" cy="399414"/>
            <a:chOff x="6350" y="1588"/>
            <a:chExt cx="1403350" cy="1182687"/>
          </a:xfrm>
          <a:solidFill>
            <a:schemeClr val="tx1"/>
          </a:solidFill>
        </p:grpSpPr>
        <p:sp>
          <p:nvSpPr>
            <p:cNvPr id="38" name="Freeform 5"/>
            <p:cNvSpPr/>
            <p:nvPr/>
          </p:nvSpPr>
          <p:spPr bwMode="auto">
            <a:xfrm>
              <a:off x="498475" y="1588"/>
              <a:ext cx="627063" cy="625475"/>
            </a:xfrm>
            <a:custGeom>
              <a:avLst/>
              <a:gdLst>
                <a:gd name="T0" fmla="*/ 163 w 166"/>
                <a:gd name="T1" fmla="*/ 30 h 165"/>
                <a:gd name="T2" fmla="*/ 134 w 166"/>
                <a:gd name="T3" fmla="*/ 1 h 165"/>
                <a:gd name="T4" fmla="*/ 127 w 166"/>
                <a:gd name="T5" fmla="*/ 0 h 165"/>
                <a:gd name="T6" fmla="*/ 99 w 166"/>
                <a:gd name="T7" fmla="*/ 0 h 165"/>
                <a:gd name="T8" fmla="*/ 94 w 166"/>
                <a:gd name="T9" fmla="*/ 2 h 165"/>
                <a:gd name="T10" fmla="*/ 3 w 166"/>
                <a:gd name="T11" fmla="*/ 93 h 165"/>
                <a:gd name="T12" fmla="*/ 3 w 166"/>
                <a:gd name="T13" fmla="*/ 105 h 165"/>
                <a:gd name="T14" fmla="*/ 9 w 166"/>
                <a:gd name="T15" fmla="*/ 107 h 165"/>
                <a:gd name="T16" fmla="*/ 15 w 166"/>
                <a:gd name="T17" fmla="*/ 104 h 165"/>
                <a:gd name="T18" fmla="*/ 104 w 166"/>
                <a:gd name="T19" fmla="*/ 15 h 165"/>
                <a:gd name="T20" fmla="*/ 125 w 166"/>
                <a:gd name="T21" fmla="*/ 15 h 165"/>
                <a:gd name="T22" fmla="*/ 126 w 166"/>
                <a:gd name="T23" fmla="*/ 16 h 165"/>
                <a:gd name="T24" fmla="*/ 125 w 166"/>
                <a:gd name="T25" fmla="*/ 17 h 165"/>
                <a:gd name="T26" fmla="*/ 25 w 166"/>
                <a:gd name="T27" fmla="*/ 117 h 165"/>
                <a:gd name="T28" fmla="*/ 25 w 166"/>
                <a:gd name="T29" fmla="*/ 123 h 165"/>
                <a:gd name="T30" fmla="*/ 29 w 166"/>
                <a:gd name="T31" fmla="*/ 124 h 165"/>
                <a:gd name="T32" fmla="*/ 32 w 166"/>
                <a:gd name="T33" fmla="*/ 123 h 165"/>
                <a:gd name="T34" fmla="*/ 131 w 166"/>
                <a:gd name="T35" fmla="*/ 23 h 165"/>
                <a:gd name="T36" fmla="*/ 132 w 166"/>
                <a:gd name="T37" fmla="*/ 23 h 165"/>
                <a:gd name="T38" fmla="*/ 143 w 166"/>
                <a:gd name="T39" fmla="*/ 34 h 165"/>
                <a:gd name="T40" fmla="*/ 142 w 166"/>
                <a:gd name="T41" fmla="*/ 34 h 165"/>
                <a:gd name="T42" fmla="*/ 42 w 166"/>
                <a:gd name="T43" fmla="*/ 134 h 165"/>
                <a:gd name="T44" fmla="*/ 42 w 166"/>
                <a:gd name="T45" fmla="*/ 140 h 165"/>
                <a:gd name="T46" fmla="*/ 45 w 166"/>
                <a:gd name="T47" fmla="*/ 141 h 165"/>
                <a:gd name="T48" fmla="*/ 49 w 166"/>
                <a:gd name="T49" fmla="*/ 140 h 165"/>
                <a:gd name="T50" fmla="*/ 148 w 166"/>
                <a:gd name="T51" fmla="*/ 40 h 165"/>
                <a:gd name="T52" fmla="*/ 149 w 166"/>
                <a:gd name="T53" fmla="*/ 40 h 165"/>
                <a:gd name="T54" fmla="*/ 151 w 166"/>
                <a:gd name="T55" fmla="*/ 41 h 165"/>
                <a:gd name="T56" fmla="*/ 151 w 166"/>
                <a:gd name="T57" fmla="*/ 61 h 165"/>
                <a:gd name="T58" fmla="*/ 61 w 166"/>
                <a:gd name="T59" fmla="*/ 150 h 165"/>
                <a:gd name="T60" fmla="*/ 61 w 166"/>
                <a:gd name="T61" fmla="*/ 162 h 165"/>
                <a:gd name="T62" fmla="*/ 67 w 166"/>
                <a:gd name="T63" fmla="*/ 165 h 165"/>
                <a:gd name="T64" fmla="*/ 73 w 166"/>
                <a:gd name="T65" fmla="*/ 162 h 165"/>
                <a:gd name="T66" fmla="*/ 164 w 166"/>
                <a:gd name="T67" fmla="*/ 71 h 165"/>
                <a:gd name="T68" fmla="*/ 164 w 166"/>
                <a:gd name="T69" fmla="*/ 71 h 165"/>
                <a:gd name="T70" fmla="*/ 166 w 166"/>
                <a:gd name="T71" fmla="*/ 65 h 165"/>
                <a:gd name="T72" fmla="*/ 166 w 166"/>
                <a:gd name="T73" fmla="*/ 37 h 165"/>
                <a:gd name="T74" fmla="*/ 163 w 166"/>
                <a:gd name="T75" fmla="*/ 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165">
                  <a:moveTo>
                    <a:pt x="163" y="30"/>
                  </a:moveTo>
                  <a:cubicBezTo>
                    <a:pt x="134" y="1"/>
                    <a:pt x="134" y="1"/>
                    <a:pt x="134" y="1"/>
                  </a:cubicBezTo>
                  <a:cubicBezTo>
                    <a:pt x="133" y="0"/>
                    <a:pt x="130" y="0"/>
                    <a:pt x="127" y="0"/>
                  </a:cubicBezTo>
                  <a:cubicBezTo>
                    <a:pt x="99" y="0"/>
                    <a:pt x="99" y="0"/>
                    <a:pt x="99" y="0"/>
                  </a:cubicBezTo>
                  <a:cubicBezTo>
                    <a:pt x="97" y="0"/>
                    <a:pt x="96" y="0"/>
                    <a:pt x="94" y="2"/>
                  </a:cubicBezTo>
                  <a:cubicBezTo>
                    <a:pt x="3" y="93"/>
                    <a:pt x="3" y="93"/>
                    <a:pt x="3" y="93"/>
                  </a:cubicBezTo>
                  <a:cubicBezTo>
                    <a:pt x="0" y="96"/>
                    <a:pt x="0" y="101"/>
                    <a:pt x="3" y="105"/>
                  </a:cubicBezTo>
                  <a:cubicBezTo>
                    <a:pt x="5" y="106"/>
                    <a:pt x="7" y="107"/>
                    <a:pt x="9" y="107"/>
                  </a:cubicBezTo>
                  <a:cubicBezTo>
                    <a:pt x="11" y="107"/>
                    <a:pt x="14" y="106"/>
                    <a:pt x="15" y="104"/>
                  </a:cubicBezTo>
                  <a:cubicBezTo>
                    <a:pt x="104" y="15"/>
                    <a:pt x="104" y="15"/>
                    <a:pt x="104" y="15"/>
                  </a:cubicBezTo>
                  <a:cubicBezTo>
                    <a:pt x="125" y="15"/>
                    <a:pt x="125" y="15"/>
                    <a:pt x="125" y="15"/>
                  </a:cubicBezTo>
                  <a:cubicBezTo>
                    <a:pt x="126" y="16"/>
                    <a:pt x="126" y="16"/>
                    <a:pt x="126" y="16"/>
                  </a:cubicBezTo>
                  <a:cubicBezTo>
                    <a:pt x="125" y="17"/>
                    <a:pt x="125" y="17"/>
                    <a:pt x="125" y="17"/>
                  </a:cubicBezTo>
                  <a:cubicBezTo>
                    <a:pt x="25" y="117"/>
                    <a:pt x="25" y="117"/>
                    <a:pt x="25" y="117"/>
                  </a:cubicBezTo>
                  <a:cubicBezTo>
                    <a:pt x="24" y="118"/>
                    <a:pt x="24" y="121"/>
                    <a:pt x="25" y="123"/>
                  </a:cubicBezTo>
                  <a:cubicBezTo>
                    <a:pt x="26" y="124"/>
                    <a:pt x="27" y="124"/>
                    <a:pt x="29" y="124"/>
                  </a:cubicBezTo>
                  <a:cubicBezTo>
                    <a:pt x="30" y="124"/>
                    <a:pt x="31" y="124"/>
                    <a:pt x="32" y="123"/>
                  </a:cubicBezTo>
                  <a:cubicBezTo>
                    <a:pt x="131" y="23"/>
                    <a:pt x="131" y="23"/>
                    <a:pt x="131" y="23"/>
                  </a:cubicBezTo>
                  <a:cubicBezTo>
                    <a:pt x="131" y="23"/>
                    <a:pt x="131" y="23"/>
                    <a:pt x="132" y="23"/>
                  </a:cubicBezTo>
                  <a:cubicBezTo>
                    <a:pt x="143" y="34"/>
                    <a:pt x="143" y="34"/>
                    <a:pt x="143" y="34"/>
                  </a:cubicBezTo>
                  <a:cubicBezTo>
                    <a:pt x="142" y="34"/>
                    <a:pt x="142" y="34"/>
                    <a:pt x="142" y="34"/>
                  </a:cubicBezTo>
                  <a:cubicBezTo>
                    <a:pt x="42" y="134"/>
                    <a:pt x="42" y="134"/>
                    <a:pt x="42" y="134"/>
                  </a:cubicBezTo>
                  <a:cubicBezTo>
                    <a:pt x="41" y="135"/>
                    <a:pt x="41" y="138"/>
                    <a:pt x="42" y="140"/>
                  </a:cubicBezTo>
                  <a:cubicBezTo>
                    <a:pt x="43" y="141"/>
                    <a:pt x="44" y="141"/>
                    <a:pt x="45" y="141"/>
                  </a:cubicBezTo>
                  <a:cubicBezTo>
                    <a:pt x="47" y="141"/>
                    <a:pt x="48" y="141"/>
                    <a:pt x="49" y="140"/>
                  </a:cubicBezTo>
                  <a:cubicBezTo>
                    <a:pt x="148" y="40"/>
                    <a:pt x="148" y="40"/>
                    <a:pt x="148" y="40"/>
                  </a:cubicBezTo>
                  <a:cubicBezTo>
                    <a:pt x="148" y="40"/>
                    <a:pt x="149" y="40"/>
                    <a:pt x="149" y="40"/>
                  </a:cubicBezTo>
                  <a:cubicBezTo>
                    <a:pt x="151" y="41"/>
                    <a:pt x="151" y="41"/>
                    <a:pt x="151" y="41"/>
                  </a:cubicBezTo>
                  <a:cubicBezTo>
                    <a:pt x="151" y="61"/>
                    <a:pt x="151" y="61"/>
                    <a:pt x="151" y="61"/>
                  </a:cubicBezTo>
                  <a:cubicBezTo>
                    <a:pt x="61" y="150"/>
                    <a:pt x="61" y="150"/>
                    <a:pt x="61" y="150"/>
                  </a:cubicBezTo>
                  <a:cubicBezTo>
                    <a:pt x="58" y="153"/>
                    <a:pt x="58" y="159"/>
                    <a:pt x="61" y="162"/>
                  </a:cubicBezTo>
                  <a:cubicBezTo>
                    <a:pt x="63" y="164"/>
                    <a:pt x="65" y="165"/>
                    <a:pt x="67" y="165"/>
                  </a:cubicBezTo>
                  <a:cubicBezTo>
                    <a:pt x="69" y="165"/>
                    <a:pt x="71" y="164"/>
                    <a:pt x="73" y="162"/>
                  </a:cubicBezTo>
                  <a:cubicBezTo>
                    <a:pt x="164" y="71"/>
                    <a:pt x="164" y="71"/>
                    <a:pt x="164" y="71"/>
                  </a:cubicBezTo>
                  <a:cubicBezTo>
                    <a:pt x="164" y="71"/>
                    <a:pt x="164" y="71"/>
                    <a:pt x="164" y="71"/>
                  </a:cubicBezTo>
                  <a:cubicBezTo>
                    <a:pt x="166" y="69"/>
                    <a:pt x="166" y="67"/>
                    <a:pt x="166" y="65"/>
                  </a:cubicBezTo>
                  <a:cubicBezTo>
                    <a:pt x="166" y="37"/>
                    <a:pt x="166" y="37"/>
                    <a:pt x="166" y="37"/>
                  </a:cubicBezTo>
                  <a:cubicBezTo>
                    <a:pt x="166" y="34"/>
                    <a:pt x="165" y="32"/>
                    <a:pt x="16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9" name="Freeform 6"/>
            <p:cNvSpPr/>
            <p:nvPr/>
          </p:nvSpPr>
          <p:spPr bwMode="auto">
            <a:xfrm>
              <a:off x="6350" y="214313"/>
              <a:ext cx="1403350" cy="969962"/>
            </a:xfrm>
            <a:custGeom>
              <a:avLst/>
              <a:gdLst>
                <a:gd name="T0" fmla="*/ 346 w 371"/>
                <a:gd name="T1" fmla="*/ 209 h 256"/>
                <a:gd name="T2" fmla="*/ 346 w 371"/>
                <a:gd name="T3" fmla="*/ 25 h 256"/>
                <a:gd name="T4" fmla="*/ 321 w 371"/>
                <a:gd name="T5" fmla="*/ 0 h 256"/>
                <a:gd name="T6" fmla="*/ 309 w 371"/>
                <a:gd name="T7" fmla="*/ 0 h 256"/>
                <a:gd name="T8" fmla="*/ 309 w 371"/>
                <a:gd name="T9" fmla="*/ 9 h 256"/>
                <a:gd name="T10" fmla="*/ 309 w 371"/>
                <a:gd name="T11" fmla="*/ 12 h 256"/>
                <a:gd name="T12" fmla="*/ 321 w 371"/>
                <a:gd name="T13" fmla="*/ 12 h 256"/>
                <a:gd name="T14" fmla="*/ 334 w 371"/>
                <a:gd name="T15" fmla="*/ 25 h 256"/>
                <a:gd name="T16" fmla="*/ 334 w 371"/>
                <a:gd name="T17" fmla="*/ 209 h 256"/>
                <a:gd name="T18" fmla="*/ 231 w 371"/>
                <a:gd name="T19" fmla="*/ 209 h 256"/>
                <a:gd name="T20" fmla="*/ 231 w 371"/>
                <a:gd name="T21" fmla="*/ 212 h 256"/>
                <a:gd name="T22" fmla="*/ 218 w 371"/>
                <a:gd name="T23" fmla="*/ 225 h 256"/>
                <a:gd name="T24" fmla="*/ 150 w 371"/>
                <a:gd name="T25" fmla="*/ 225 h 256"/>
                <a:gd name="T26" fmla="*/ 137 w 371"/>
                <a:gd name="T27" fmla="*/ 212 h 256"/>
                <a:gd name="T28" fmla="*/ 137 w 371"/>
                <a:gd name="T29" fmla="*/ 209 h 256"/>
                <a:gd name="T30" fmla="*/ 40 w 371"/>
                <a:gd name="T31" fmla="*/ 209 h 256"/>
                <a:gd name="T32" fmla="*/ 40 w 371"/>
                <a:gd name="T33" fmla="*/ 25 h 256"/>
                <a:gd name="T34" fmla="*/ 53 w 371"/>
                <a:gd name="T35" fmla="*/ 12 h 256"/>
                <a:gd name="T36" fmla="*/ 140 w 371"/>
                <a:gd name="T37" fmla="*/ 12 h 256"/>
                <a:gd name="T38" fmla="*/ 152 w 371"/>
                <a:gd name="T39" fmla="*/ 0 h 256"/>
                <a:gd name="T40" fmla="*/ 53 w 371"/>
                <a:gd name="T41" fmla="*/ 0 h 256"/>
                <a:gd name="T42" fmla="*/ 28 w 371"/>
                <a:gd name="T43" fmla="*/ 25 h 256"/>
                <a:gd name="T44" fmla="*/ 28 w 371"/>
                <a:gd name="T45" fmla="*/ 209 h 256"/>
                <a:gd name="T46" fmla="*/ 0 w 371"/>
                <a:gd name="T47" fmla="*/ 209 h 256"/>
                <a:gd name="T48" fmla="*/ 0 w 371"/>
                <a:gd name="T49" fmla="*/ 231 h 256"/>
                <a:gd name="T50" fmla="*/ 25 w 371"/>
                <a:gd name="T51" fmla="*/ 256 h 256"/>
                <a:gd name="T52" fmla="*/ 346 w 371"/>
                <a:gd name="T53" fmla="*/ 256 h 256"/>
                <a:gd name="T54" fmla="*/ 371 w 371"/>
                <a:gd name="T55" fmla="*/ 231 h 256"/>
                <a:gd name="T56" fmla="*/ 371 w 371"/>
                <a:gd name="T57" fmla="*/ 209 h 256"/>
                <a:gd name="T58" fmla="*/ 346 w 371"/>
                <a:gd name="T59" fmla="*/ 20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1" h="256">
                  <a:moveTo>
                    <a:pt x="346" y="209"/>
                  </a:moveTo>
                  <a:cubicBezTo>
                    <a:pt x="346" y="25"/>
                    <a:pt x="346" y="25"/>
                    <a:pt x="346" y="25"/>
                  </a:cubicBezTo>
                  <a:cubicBezTo>
                    <a:pt x="346" y="11"/>
                    <a:pt x="335" y="0"/>
                    <a:pt x="321" y="0"/>
                  </a:cubicBezTo>
                  <a:cubicBezTo>
                    <a:pt x="309" y="0"/>
                    <a:pt x="309" y="0"/>
                    <a:pt x="309" y="0"/>
                  </a:cubicBezTo>
                  <a:cubicBezTo>
                    <a:pt x="309" y="9"/>
                    <a:pt x="309" y="9"/>
                    <a:pt x="309" y="9"/>
                  </a:cubicBezTo>
                  <a:cubicBezTo>
                    <a:pt x="309" y="10"/>
                    <a:pt x="309" y="11"/>
                    <a:pt x="309" y="12"/>
                  </a:cubicBezTo>
                  <a:cubicBezTo>
                    <a:pt x="321" y="12"/>
                    <a:pt x="321" y="12"/>
                    <a:pt x="321" y="12"/>
                  </a:cubicBezTo>
                  <a:cubicBezTo>
                    <a:pt x="328" y="12"/>
                    <a:pt x="334" y="18"/>
                    <a:pt x="334" y="25"/>
                  </a:cubicBezTo>
                  <a:cubicBezTo>
                    <a:pt x="334" y="209"/>
                    <a:pt x="334" y="209"/>
                    <a:pt x="334" y="209"/>
                  </a:cubicBezTo>
                  <a:cubicBezTo>
                    <a:pt x="231" y="209"/>
                    <a:pt x="231" y="209"/>
                    <a:pt x="231" y="209"/>
                  </a:cubicBezTo>
                  <a:cubicBezTo>
                    <a:pt x="231" y="212"/>
                    <a:pt x="231" y="212"/>
                    <a:pt x="231" y="212"/>
                  </a:cubicBezTo>
                  <a:cubicBezTo>
                    <a:pt x="231" y="219"/>
                    <a:pt x="225" y="225"/>
                    <a:pt x="218" y="225"/>
                  </a:cubicBezTo>
                  <a:cubicBezTo>
                    <a:pt x="150" y="225"/>
                    <a:pt x="150" y="225"/>
                    <a:pt x="150" y="225"/>
                  </a:cubicBezTo>
                  <a:cubicBezTo>
                    <a:pt x="143" y="225"/>
                    <a:pt x="137" y="219"/>
                    <a:pt x="137" y="212"/>
                  </a:cubicBezTo>
                  <a:cubicBezTo>
                    <a:pt x="137" y="209"/>
                    <a:pt x="137" y="209"/>
                    <a:pt x="137" y="209"/>
                  </a:cubicBezTo>
                  <a:cubicBezTo>
                    <a:pt x="40" y="209"/>
                    <a:pt x="40" y="209"/>
                    <a:pt x="40" y="209"/>
                  </a:cubicBezTo>
                  <a:cubicBezTo>
                    <a:pt x="40" y="25"/>
                    <a:pt x="40" y="25"/>
                    <a:pt x="40" y="25"/>
                  </a:cubicBezTo>
                  <a:cubicBezTo>
                    <a:pt x="40" y="18"/>
                    <a:pt x="46" y="12"/>
                    <a:pt x="53" y="12"/>
                  </a:cubicBezTo>
                  <a:cubicBezTo>
                    <a:pt x="140" y="12"/>
                    <a:pt x="140" y="12"/>
                    <a:pt x="140" y="12"/>
                  </a:cubicBezTo>
                  <a:cubicBezTo>
                    <a:pt x="152" y="0"/>
                    <a:pt x="152" y="0"/>
                    <a:pt x="152" y="0"/>
                  </a:cubicBezTo>
                  <a:cubicBezTo>
                    <a:pt x="53" y="0"/>
                    <a:pt x="53" y="0"/>
                    <a:pt x="53" y="0"/>
                  </a:cubicBezTo>
                  <a:cubicBezTo>
                    <a:pt x="39" y="0"/>
                    <a:pt x="28" y="11"/>
                    <a:pt x="28" y="25"/>
                  </a:cubicBezTo>
                  <a:cubicBezTo>
                    <a:pt x="28" y="209"/>
                    <a:pt x="28" y="209"/>
                    <a:pt x="28" y="209"/>
                  </a:cubicBezTo>
                  <a:cubicBezTo>
                    <a:pt x="0" y="209"/>
                    <a:pt x="0" y="209"/>
                    <a:pt x="0" y="209"/>
                  </a:cubicBezTo>
                  <a:cubicBezTo>
                    <a:pt x="0" y="231"/>
                    <a:pt x="0" y="231"/>
                    <a:pt x="0" y="231"/>
                  </a:cubicBezTo>
                  <a:cubicBezTo>
                    <a:pt x="0" y="245"/>
                    <a:pt x="11" y="256"/>
                    <a:pt x="25" y="256"/>
                  </a:cubicBezTo>
                  <a:cubicBezTo>
                    <a:pt x="346" y="256"/>
                    <a:pt x="346" y="256"/>
                    <a:pt x="346" y="256"/>
                  </a:cubicBezTo>
                  <a:cubicBezTo>
                    <a:pt x="360" y="256"/>
                    <a:pt x="371" y="245"/>
                    <a:pt x="371" y="231"/>
                  </a:cubicBezTo>
                  <a:cubicBezTo>
                    <a:pt x="371" y="209"/>
                    <a:pt x="371" y="209"/>
                    <a:pt x="371" y="209"/>
                  </a:cubicBezTo>
                  <a:lnTo>
                    <a:pt x="346"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40" name="Freeform 7"/>
            <p:cNvSpPr/>
            <p:nvPr/>
          </p:nvSpPr>
          <p:spPr bwMode="auto">
            <a:xfrm>
              <a:off x="369888" y="411163"/>
              <a:ext cx="339725" cy="333375"/>
            </a:xfrm>
            <a:custGeom>
              <a:avLst/>
              <a:gdLst>
                <a:gd name="T0" fmla="*/ 88 w 90"/>
                <a:gd name="T1" fmla="*/ 59 h 88"/>
                <a:gd name="T2" fmla="*/ 78 w 90"/>
                <a:gd name="T3" fmla="*/ 53 h 88"/>
                <a:gd name="T4" fmla="*/ 40 w 90"/>
                <a:gd name="T5" fmla="*/ 63 h 88"/>
                <a:gd name="T6" fmla="*/ 39 w 90"/>
                <a:gd name="T7" fmla="*/ 61 h 88"/>
                <a:gd name="T8" fmla="*/ 27 w 90"/>
                <a:gd name="T9" fmla="*/ 48 h 88"/>
                <a:gd name="T10" fmla="*/ 37 w 90"/>
                <a:gd name="T11" fmla="*/ 12 h 88"/>
                <a:gd name="T12" fmla="*/ 31 w 90"/>
                <a:gd name="T13" fmla="*/ 2 h 88"/>
                <a:gd name="T14" fmla="*/ 21 w 90"/>
                <a:gd name="T15" fmla="*/ 7 h 88"/>
                <a:gd name="T16" fmla="*/ 0 w 90"/>
                <a:gd name="T17" fmla="*/ 77 h 88"/>
                <a:gd name="T18" fmla="*/ 0 w 90"/>
                <a:gd name="T19" fmla="*/ 78 h 88"/>
                <a:gd name="T20" fmla="*/ 0 w 90"/>
                <a:gd name="T21" fmla="*/ 82 h 88"/>
                <a:gd name="T22" fmla="*/ 9 w 90"/>
                <a:gd name="T23" fmla="*/ 88 h 88"/>
                <a:gd name="T24" fmla="*/ 11 w 90"/>
                <a:gd name="T25" fmla="*/ 88 h 88"/>
                <a:gd name="T26" fmla="*/ 82 w 90"/>
                <a:gd name="T27" fmla="*/ 70 h 88"/>
                <a:gd name="T28" fmla="*/ 88 w 90"/>
                <a:gd name="T29"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88">
                  <a:moveTo>
                    <a:pt x="88" y="59"/>
                  </a:moveTo>
                  <a:cubicBezTo>
                    <a:pt x="87" y="55"/>
                    <a:pt x="83" y="52"/>
                    <a:pt x="78" y="53"/>
                  </a:cubicBezTo>
                  <a:cubicBezTo>
                    <a:pt x="40" y="63"/>
                    <a:pt x="40" y="63"/>
                    <a:pt x="40" y="63"/>
                  </a:cubicBezTo>
                  <a:cubicBezTo>
                    <a:pt x="40" y="62"/>
                    <a:pt x="39" y="61"/>
                    <a:pt x="39" y="61"/>
                  </a:cubicBezTo>
                  <a:cubicBezTo>
                    <a:pt x="27" y="48"/>
                    <a:pt x="27" y="48"/>
                    <a:pt x="27" y="48"/>
                  </a:cubicBezTo>
                  <a:cubicBezTo>
                    <a:pt x="37" y="12"/>
                    <a:pt x="37" y="12"/>
                    <a:pt x="37" y="12"/>
                  </a:cubicBezTo>
                  <a:cubicBezTo>
                    <a:pt x="38" y="8"/>
                    <a:pt x="36" y="3"/>
                    <a:pt x="31" y="2"/>
                  </a:cubicBezTo>
                  <a:cubicBezTo>
                    <a:pt x="27" y="0"/>
                    <a:pt x="22" y="3"/>
                    <a:pt x="21" y="7"/>
                  </a:cubicBezTo>
                  <a:cubicBezTo>
                    <a:pt x="0" y="77"/>
                    <a:pt x="0" y="77"/>
                    <a:pt x="0" y="77"/>
                  </a:cubicBezTo>
                  <a:cubicBezTo>
                    <a:pt x="0" y="77"/>
                    <a:pt x="0" y="78"/>
                    <a:pt x="0" y="78"/>
                  </a:cubicBezTo>
                  <a:cubicBezTo>
                    <a:pt x="0" y="79"/>
                    <a:pt x="0" y="80"/>
                    <a:pt x="0" y="82"/>
                  </a:cubicBezTo>
                  <a:cubicBezTo>
                    <a:pt x="1" y="85"/>
                    <a:pt x="5" y="88"/>
                    <a:pt x="9" y="88"/>
                  </a:cubicBezTo>
                  <a:cubicBezTo>
                    <a:pt x="9" y="88"/>
                    <a:pt x="10" y="88"/>
                    <a:pt x="11" y="88"/>
                  </a:cubicBezTo>
                  <a:cubicBezTo>
                    <a:pt x="82" y="70"/>
                    <a:pt x="82" y="70"/>
                    <a:pt x="82" y="70"/>
                  </a:cubicBezTo>
                  <a:cubicBezTo>
                    <a:pt x="87" y="68"/>
                    <a:pt x="90" y="64"/>
                    <a:pt x="8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sp>
        <p:nvSpPr>
          <p:cNvPr id="20" name="Freeform 54"/>
          <p:cNvSpPr>
            <a:spLocks noEditPoints="1"/>
          </p:cNvSpPr>
          <p:nvPr/>
        </p:nvSpPr>
        <p:spPr bwMode="auto">
          <a:xfrm>
            <a:off x="4922149" y="4769229"/>
            <a:ext cx="436245" cy="445770"/>
          </a:xfrm>
          <a:custGeom>
            <a:avLst/>
            <a:gdLst>
              <a:gd name="T0" fmla="*/ 126 w 175"/>
              <a:gd name="T1" fmla="*/ 34 h 178"/>
              <a:gd name="T2" fmla="*/ 53 w 175"/>
              <a:gd name="T3" fmla="*/ 28 h 178"/>
              <a:gd name="T4" fmla="*/ 11 w 175"/>
              <a:gd name="T5" fmla="*/ 44 h 178"/>
              <a:gd name="T6" fmla="*/ 0 w 175"/>
              <a:gd name="T7" fmla="*/ 57 h 178"/>
              <a:gd name="T8" fmla="*/ 14 w 175"/>
              <a:gd name="T9" fmla="*/ 83 h 178"/>
              <a:gd name="T10" fmla="*/ 50 w 175"/>
              <a:gd name="T11" fmla="*/ 145 h 178"/>
              <a:gd name="T12" fmla="*/ 62 w 175"/>
              <a:gd name="T13" fmla="*/ 167 h 178"/>
              <a:gd name="T14" fmla="*/ 79 w 175"/>
              <a:gd name="T15" fmla="*/ 176 h 178"/>
              <a:gd name="T16" fmla="*/ 123 w 175"/>
              <a:gd name="T17" fmla="*/ 151 h 178"/>
              <a:gd name="T18" fmla="*/ 164 w 175"/>
              <a:gd name="T19" fmla="*/ 134 h 178"/>
              <a:gd name="T20" fmla="*/ 171 w 175"/>
              <a:gd name="T21" fmla="*/ 57 h 178"/>
              <a:gd name="T22" fmla="*/ 158 w 175"/>
              <a:gd name="T23" fmla="*/ 89 h 178"/>
              <a:gd name="T24" fmla="*/ 159 w 175"/>
              <a:gd name="T25" fmla="*/ 79 h 178"/>
              <a:gd name="T26" fmla="*/ 142 w 175"/>
              <a:gd name="T27" fmla="*/ 70 h 178"/>
              <a:gd name="T28" fmla="*/ 129 w 175"/>
              <a:gd name="T29" fmla="*/ 40 h 178"/>
              <a:gd name="T30" fmla="*/ 154 w 175"/>
              <a:gd name="T31" fmla="*/ 94 h 178"/>
              <a:gd name="T32" fmla="*/ 154 w 175"/>
              <a:gd name="T33" fmla="*/ 95 h 178"/>
              <a:gd name="T34" fmla="*/ 136 w 175"/>
              <a:gd name="T35" fmla="*/ 89 h 178"/>
              <a:gd name="T36" fmla="*/ 138 w 175"/>
              <a:gd name="T37" fmla="*/ 75 h 178"/>
              <a:gd name="T38" fmla="*/ 148 w 175"/>
              <a:gd name="T39" fmla="*/ 90 h 178"/>
              <a:gd name="T40" fmla="*/ 154 w 175"/>
              <a:gd name="T41" fmla="*/ 94 h 178"/>
              <a:gd name="T42" fmla="*/ 113 w 175"/>
              <a:gd name="T43" fmla="*/ 47 h 178"/>
              <a:gd name="T44" fmla="*/ 122 w 175"/>
              <a:gd name="T45" fmla="*/ 40 h 178"/>
              <a:gd name="T46" fmla="*/ 88 w 175"/>
              <a:gd name="T47" fmla="*/ 7 h 178"/>
              <a:gd name="T48" fmla="*/ 92 w 175"/>
              <a:gd name="T49" fmla="*/ 37 h 178"/>
              <a:gd name="T50" fmla="*/ 88 w 175"/>
              <a:gd name="T51" fmla="*/ 7 h 178"/>
              <a:gd name="T52" fmla="*/ 82 w 175"/>
              <a:gd name="T53" fmla="*/ 40 h 178"/>
              <a:gd name="T54" fmla="*/ 50 w 175"/>
              <a:gd name="T55" fmla="*/ 54 h 178"/>
              <a:gd name="T56" fmla="*/ 48 w 175"/>
              <a:gd name="T57" fmla="*/ 34 h 178"/>
              <a:gd name="T58" fmla="*/ 42 w 175"/>
              <a:gd name="T59" fmla="*/ 58 h 178"/>
              <a:gd name="T60" fmla="*/ 15 w 175"/>
              <a:gd name="T61" fmla="*/ 67 h 178"/>
              <a:gd name="T62" fmla="*/ 17 w 175"/>
              <a:gd name="T63" fmla="*/ 48 h 178"/>
              <a:gd name="T64" fmla="*/ 48 w 175"/>
              <a:gd name="T65" fmla="*/ 34 h 178"/>
              <a:gd name="T66" fmla="*/ 22 w 175"/>
              <a:gd name="T67" fmla="*/ 84 h 178"/>
              <a:gd name="T68" fmla="*/ 22 w 175"/>
              <a:gd name="T69" fmla="*/ 83 h 178"/>
              <a:gd name="T70" fmla="*/ 39 w 175"/>
              <a:gd name="T71" fmla="*/ 89 h 178"/>
              <a:gd name="T72" fmla="*/ 11 w 175"/>
              <a:gd name="T73" fmla="*/ 119 h 178"/>
              <a:gd name="T74" fmla="*/ 42 w 175"/>
              <a:gd name="T75" fmla="*/ 116 h 178"/>
              <a:gd name="T76" fmla="*/ 11 w 175"/>
              <a:gd name="T77" fmla="*/ 119 h 178"/>
              <a:gd name="T78" fmla="*/ 48 w 175"/>
              <a:gd name="T79" fmla="*/ 62 h 178"/>
              <a:gd name="T80" fmla="*/ 92 w 175"/>
              <a:gd name="T81" fmla="*/ 44 h 178"/>
              <a:gd name="T82" fmla="*/ 128 w 175"/>
              <a:gd name="T83" fmla="*/ 66 h 178"/>
              <a:gd name="T84" fmla="*/ 128 w 175"/>
              <a:gd name="T85" fmla="*/ 116 h 178"/>
              <a:gd name="T86" fmla="*/ 84 w 175"/>
              <a:gd name="T87" fmla="*/ 134 h 178"/>
              <a:gd name="T88" fmla="*/ 48 w 175"/>
              <a:gd name="T89" fmla="*/ 112 h 178"/>
              <a:gd name="T90" fmla="*/ 49 w 175"/>
              <a:gd name="T91" fmla="*/ 122 h 178"/>
              <a:gd name="T92" fmla="*/ 74 w 175"/>
              <a:gd name="T93" fmla="*/ 137 h 178"/>
              <a:gd name="T94" fmla="*/ 49 w 175"/>
              <a:gd name="T95" fmla="*/ 122 h 178"/>
              <a:gd name="T96" fmla="*/ 83 w 175"/>
              <a:gd name="T97" fmla="*/ 171 h 178"/>
              <a:gd name="T98" fmla="*/ 73 w 175"/>
              <a:gd name="T99" fmla="*/ 156 h 178"/>
              <a:gd name="T100" fmla="*/ 57 w 175"/>
              <a:gd name="T101" fmla="*/ 145 h 178"/>
              <a:gd name="T102" fmla="*/ 116 w 175"/>
              <a:gd name="T103" fmla="*/ 150 h 178"/>
              <a:gd name="T104" fmla="*/ 119 w 175"/>
              <a:gd name="T105" fmla="*/ 144 h 178"/>
              <a:gd name="T106" fmla="*/ 105 w 175"/>
              <a:gd name="T107" fmla="*/ 134 h 178"/>
              <a:gd name="T108" fmla="*/ 119 w 175"/>
              <a:gd name="T109" fmla="*/ 144 h 178"/>
              <a:gd name="T110" fmla="*/ 128 w 175"/>
              <a:gd name="T111" fmla="*/ 144 h 178"/>
              <a:gd name="T112" fmla="*/ 133 w 175"/>
              <a:gd name="T113" fmla="*/ 120 h 178"/>
              <a:gd name="T114" fmla="*/ 159 w 175"/>
              <a:gd name="T115" fmla="*/ 13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5" h="178">
                <a:moveTo>
                  <a:pt x="171" y="57"/>
                </a:moveTo>
                <a:cubicBezTo>
                  <a:pt x="165" y="43"/>
                  <a:pt x="149" y="35"/>
                  <a:pt x="126" y="34"/>
                </a:cubicBezTo>
                <a:cubicBezTo>
                  <a:pt x="117" y="13"/>
                  <a:pt x="104" y="0"/>
                  <a:pt x="88" y="0"/>
                </a:cubicBezTo>
                <a:cubicBezTo>
                  <a:pt x="74" y="0"/>
                  <a:pt x="61" y="11"/>
                  <a:pt x="53" y="28"/>
                </a:cubicBezTo>
                <a:cubicBezTo>
                  <a:pt x="51" y="28"/>
                  <a:pt x="50" y="27"/>
                  <a:pt x="48" y="27"/>
                </a:cubicBezTo>
                <a:cubicBezTo>
                  <a:pt x="31" y="27"/>
                  <a:pt x="18" y="33"/>
                  <a:pt x="11" y="44"/>
                </a:cubicBezTo>
                <a:cubicBezTo>
                  <a:pt x="11" y="45"/>
                  <a:pt x="11" y="45"/>
                  <a:pt x="10" y="46"/>
                </a:cubicBezTo>
                <a:cubicBezTo>
                  <a:pt x="5" y="46"/>
                  <a:pt x="0" y="51"/>
                  <a:pt x="0" y="57"/>
                </a:cubicBezTo>
                <a:cubicBezTo>
                  <a:pt x="0" y="62"/>
                  <a:pt x="4" y="67"/>
                  <a:pt x="9" y="68"/>
                </a:cubicBezTo>
                <a:cubicBezTo>
                  <a:pt x="10" y="73"/>
                  <a:pt x="11" y="78"/>
                  <a:pt x="14" y="83"/>
                </a:cubicBezTo>
                <a:cubicBezTo>
                  <a:pt x="4" y="96"/>
                  <a:pt x="1" y="110"/>
                  <a:pt x="5" y="121"/>
                </a:cubicBezTo>
                <a:cubicBezTo>
                  <a:pt x="10" y="135"/>
                  <a:pt x="27" y="144"/>
                  <a:pt x="50" y="145"/>
                </a:cubicBezTo>
                <a:cubicBezTo>
                  <a:pt x="53" y="153"/>
                  <a:pt x="57" y="159"/>
                  <a:pt x="62" y="165"/>
                </a:cubicBezTo>
                <a:cubicBezTo>
                  <a:pt x="62" y="166"/>
                  <a:pt x="62" y="166"/>
                  <a:pt x="62" y="167"/>
                </a:cubicBezTo>
                <a:cubicBezTo>
                  <a:pt x="62" y="173"/>
                  <a:pt x="67" y="178"/>
                  <a:pt x="73" y="178"/>
                </a:cubicBezTo>
                <a:cubicBezTo>
                  <a:pt x="75" y="178"/>
                  <a:pt x="77" y="177"/>
                  <a:pt x="79" y="176"/>
                </a:cubicBezTo>
                <a:cubicBezTo>
                  <a:pt x="82" y="178"/>
                  <a:pt x="85" y="178"/>
                  <a:pt x="88" y="178"/>
                </a:cubicBezTo>
                <a:cubicBezTo>
                  <a:pt x="102" y="178"/>
                  <a:pt x="114" y="168"/>
                  <a:pt x="123" y="151"/>
                </a:cubicBezTo>
                <a:cubicBezTo>
                  <a:pt x="125" y="151"/>
                  <a:pt x="126" y="151"/>
                  <a:pt x="128" y="151"/>
                </a:cubicBezTo>
                <a:cubicBezTo>
                  <a:pt x="145" y="151"/>
                  <a:pt x="158" y="145"/>
                  <a:pt x="164" y="134"/>
                </a:cubicBezTo>
                <a:cubicBezTo>
                  <a:pt x="171" y="124"/>
                  <a:pt x="170" y="110"/>
                  <a:pt x="162" y="95"/>
                </a:cubicBezTo>
                <a:cubicBezTo>
                  <a:pt x="172" y="82"/>
                  <a:pt x="175" y="68"/>
                  <a:pt x="171" y="57"/>
                </a:cubicBezTo>
                <a:close/>
                <a:moveTo>
                  <a:pt x="165" y="59"/>
                </a:moveTo>
                <a:cubicBezTo>
                  <a:pt x="168" y="68"/>
                  <a:pt x="166" y="79"/>
                  <a:pt x="158" y="89"/>
                </a:cubicBezTo>
                <a:cubicBezTo>
                  <a:pt x="158" y="89"/>
                  <a:pt x="157" y="88"/>
                  <a:pt x="156" y="87"/>
                </a:cubicBezTo>
                <a:cubicBezTo>
                  <a:pt x="158" y="85"/>
                  <a:pt x="159" y="82"/>
                  <a:pt x="159" y="79"/>
                </a:cubicBezTo>
                <a:cubicBezTo>
                  <a:pt x="159" y="73"/>
                  <a:pt x="155" y="68"/>
                  <a:pt x="148" y="68"/>
                </a:cubicBezTo>
                <a:cubicBezTo>
                  <a:pt x="146" y="68"/>
                  <a:pt x="144" y="69"/>
                  <a:pt x="142" y="70"/>
                </a:cubicBezTo>
                <a:cubicBezTo>
                  <a:pt x="140" y="68"/>
                  <a:pt x="137" y="65"/>
                  <a:pt x="134" y="63"/>
                </a:cubicBezTo>
                <a:cubicBezTo>
                  <a:pt x="133" y="55"/>
                  <a:pt x="131" y="47"/>
                  <a:pt x="129" y="40"/>
                </a:cubicBezTo>
                <a:cubicBezTo>
                  <a:pt x="147" y="42"/>
                  <a:pt x="161" y="49"/>
                  <a:pt x="165" y="59"/>
                </a:cubicBezTo>
                <a:close/>
                <a:moveTo>
                  <a:pt x="154" y="94"/>
                </a:moveTo>
                <a:cubicBezTo>
                  <a:pt x="154" y="94"/>
                  <a:pt x="154" y="94"/>
                  <a:pt x="154" y="95"/>
                </a:cubicBezTo>
                <a:cubicBezTo>
                  <a:pt x="154" y="95"/>
                  <a:pt x="154" y="95"/>
                  <a:pt x="154" y="95"/>
                </a:cubicBezTo>
                <a:cubicBezTo>
                  <a:pt x="148" y="101"/>
                  <a:pt x="142" y="107"/>
                  <a:pt x="135" y="112"/>
                </a:cubicBezTo>
                <a:cubicBezTo>
                  <a:pt x="136" y="104"/>
                  <a:pt x="136" y="97"/>
                  <a:pt x="136" y="89"/>
                </a:cubicBezTo>
                <a:cubicBezTo>
                  <a:pt x="136" y="83"/>
                  <a:pt x="136" y="78"/>
                  <a:pt x="136" y="72"/>
                </a:cubicBezTo>
                <a:cubicBezTo>
                  <a:pt x="136" y="73"/>
                  <a:pt x="137" y="74"/>
                  <a:pt x="138" y="75"/>
                </a:cubicBezTo>
                <a:cubicBezTo>
                  <a:pt x="138" y="76"/>
                  <a:pt x="137" y="78"/>
                  <a:pt x="137" y="79"/>
                </a:cubicBezTo>
                <a:cubicBezTo>
                  <a:pt x="137" y="85"/>
                  <a:pt x="142" y="90"/>
                  <a:pt x="148" y="90"/>
                </a:cubicBezTo>
                <a:cubicBezTo>
                  <a:pt x="149" y="90"/>
                  <a:pt x="150" y="90"/>
                  <a:pt x="151" y="90"/>
                </a:cubicBezTo>
                <a:cubicBezTo>
                  <a:pt x="152" y="91"/>
                  <a:pt x="153" y="93"/>
                  <a:pt x="154" y="94"/>
                </a:cubicBezTo>
                <a:close/>
                <a:moveTo>
                  <a:pt x="127" y="57"/>
                </a:moveTo>
                <a:cubicBezTo>
                  <a:pt x="122" y="54"/>
                  <a:pt x="118" y="50"/>
                  <a:pt x="113" y="47"/>
                </a:cubicBezTo>
                <a:cubicBezTo>
                  <a:pt x="109" y="45"/>
                  <a:pt x="106" y="44"/>
                  <a:pt x="102" y="42"/>
                </a:cubicBezTo>
                <a:cubicBezTo>
                  <a:pt x="109" y="41"/>
                  <a:pt x="115" y="40"/>
                  <a:pt x="122" y="40"/>
                </a:cubicBezTo>
                <a:cubicBezTo>
                  <a:pt x="124" y="45"/>
                  <a:pt x="125" y="51"/>
                  <a:pt x="127" y="57"/>
                </a:cubicBezTo>
                <a:close/>
                <a:moveTo>
                  <a:pt x="88" y="7"/>
                </a:moveTo>
                <a:cubicBezTo>
                  <a:pt x="100" y="7"/>
                  <a:pt x="111" y="17"/>
                  <a:pt x="119" y="34"/>
                </a:cubicBezTo>
                <a:cubicBezTo>
                  <a:pt x="110" y="34"/>
                  <a:pt x="101" y="35"/>
                  <a:pt x="92" y="37"/>
                </a:cubicBezTo>
                <a:cubicBezTo>
                  <a:pt x="81" y="33"/>
                  <a:pt x="70" y="30"/>
                  <a:pt x="60" y="28"/>
                </a:cubicBezTo>
                <a:cubicBezTo>
                  <a:pt x="67" y="15"/>
                  <a:pt x="77" y="7"/>
                  <a:pt x="88" y="7"/>
                </a:cubicBezTo>
                <a:close/>
                <a:moveTo>
                  <a:pt x="57" y="34"/>
                </a:moveTo>
                <a:cubicBezTo>
                  <a:pt x="65" y="35"/>
                  <a:pt x="73" y="37"/>
                  <a:pt x="82" y="40"/>
                </a:cubicBezTo>
                <a:cubicBezTo>
                  <a:pt x="78" y="41"/>
                  <a:pt x="74" y="43"/>
                  <a:pt x="71" y="44"/>
                </a:cubicBezTo>
                <a:cubicBezTo>
                  <a:pt x="63" y="47"/>
                  <a:pt x="56" y="50"/>
                  <a:pt x="50" y="54"/>
                </a:cubicBezTo>
                <a:cubicBezTo>
                  <a:pt x="52" y="47"/>
                  <a:pt x="54" y="40"/>
                  <a:pt x="57" y="34"/>
                </a:cubicBezTo>
                <a:close/>
                <a:moveTo>
                  <a:pt x="48" y="34"/>
                </a:moveTo>
                <a:cubicBezTo>
                  <a:pt x="49" y="34"/>
                  <a:pt x="49" y="34"/>
                  <a:pt x="50" y="34"/>
                </a:cubicBezTo>
                <a:cubicBezTo>
                  <a:pt x="47" y="41"/>
                  <a:pt x="44" y="49"/>
                  <a:pt x="42" y="58"/>
                </a:cubicBezTo>
                <a:cubicBezTo>
                  <a:pt x="33" y="64"/>
                  <a:pt x="25" y="71"/>
                  <a:pt x="19" y="78"/>
                </a:cubicBezTo>
                <a:cubicBezTo>
                  <a:pt x="17" y="74"/>
                  <a:pt x="16" y="71"/>
                  <a:pt x="15" y="67"/>
                </a:cubicBezTo>
                <a:cubicBezTo>
                  <a:pt x="19" y="66"/>
                  <a:pt x="22" y="62"/>
                  <a:pt x="22" y="57"/>
                </a:cubicBezTo>
                <a:cubicBezTo>
                  <a:pt x="22" y="53"/>
                  <a:pt x="20" y="50"/>
                  <a:pt x="17" y="48"/>
                </a:cubicBezTo>
                <a:cubicBezTo>
                  <a:pt x="17" y="47"/>
                  <a:pt x="17" y="47"/>
                  <a:pt x="17" y="47"/>
                </a:cubicBezTo>
                <a:cubicBezTo>
                  <a:pt x="22" y="39"/>
                  <a:pt x="33" y="34"/>
                  <a:pt x="48" y="34"/>
                </a:cubicBezTo>
                <a:close/>
                <a:moveTo>
                  <a:pt x="40" y="106"/>
                </a:moveTo>
                <a:cubicBezTo>
                  <a:pt x="33" y="99"/>
                  <a:pt x="27" y="92"/>
                  <a:pt x="22" y="84"/>
                </a:cubicBezTo>
                <a:cubicBezTo>
                  <a:pt x="22" y="84"/>
                  <a:pt x="22" y="84"/>
                  <a:pt x="22" y="84"/>
                </a:cubicBezTo>
                <a:cubicBezTo>
                  <a:pt x="22" y="84"/>
                  <a:pt x="22" y="83"/>
                  <a:pt x="22" y="83"/>
                </a:cubicBezTo>
                <a:cubicBezTo>
                  <a:pt x="27" y="77"/>
                  <a:pt x="34" y="72"/>
                  <a:pt x="41" y="67"/>
                </a:cubicBezTo>
                <a:cubicBezTo>
                  <a:pt x="40" y="74"/>
                  <a:pt x="39" y="81"/>
                  <a:pt x="39" y="89"/>
                </a:cubicBezTo>
                <a:cubicBezTo>
                  <a:pt x="39" y="95"/>
                  <a:pt x="40" y="101"/>
                  <a:pt x="40" y="106"/>
                </a:cubicBezTo>
                <a:close/>
                <a:moveTo>
                  <a:pt x="11" y="119"/>
                </a:moveTo>
                <a:cubicBezTo>
                  <a:pt x="8" y="110"/>
                  <a:pt x="10" y="100"/>
                  <a:pt x="18" y="89"/>
                </a:cubicBezTo>
                <a:cubicBezTo>
                  <a:pt x="24" y="98"/>
                  <a:pt x="32" y="107"/>
                  <a:pt x="42" y="116"/>
                </a:cubicBezTo>
                <a:cubicBezTo>
                  <a:pt x="43" y="124"/>
                  <a:pt x="45" y="131"/>
                  <a:pt x="47" y="138"/>
                </a:cubicBezTo>
                <a:cubicBezTo>
                  <a:pt x="29" y="137"/>
                  <a:pt x="15" y="130"/>
                  <a:pt x="11" y="119"/>
                </a:cubicBezTo>
                <a:close/>
                <a:moveTo>
                  <a:pt x="46" y="89"/>
                </a:moveTo>
                <a:cubicBezTo>
                  <a:pt x="46" y="80"/>
                  <a:pt x="47" y="71"/>
                  <a:pt x="48" y="62"/>
                </a:cubicBezTo>
                <a:cubicBezTo>
                  <a:pt x="56" y="57"/>
                  <a:pt x="64" y="53"/>
                  <a:pt x="73" y="50"/>
                </a:cubicBezTo>
                <a:cubicBezTo>
                  <a:pt x="79" y="47"/>
                  <a:pt x="85" y="46"/>
                  <a:pt x="92" y="44"/>
                </a:cubicBezTo>
                <a:cubicBezTo>
                  <a:pt x="98" y="47"/>
                  <a:pt x="104" y="50"/>
                  <a:pt x="109" y="53"/>
                </a:cubicBezTo>
                <a:cubicBezTo>
                  <a:pt x="116" y="57"/>
                  <a:pt x="123" y="61"/>
                  <a:pt x="128" y="66"/>
                </a:cubicBezTo>
                <a:cubicBezTo>
                  <a:pt x="129" y="73"/>
                  <a:pt x="130" y="81"/>
                  <a:pt x="130" y="89"/>
                </a:cubicBezTo>
                <a:cubicBezTo>
                  <a:pt x="130" y="99"/>
                  <a:pt x="129" y="108"/>
                  <a:pt x="128" y="116"/>
                </a:cubicBezTo>
                <a:cubicBezTo>
                  <a:pt x="120" y="121"/>
                  <a:pt x="112" y="125"/>
                  <a:pt x="103" y="128"/>
                </a:cubicBezTo>
                <a:cubicBezTo>
                  <a:pt x="97" y="131"/>
                  <a:pt x="91" y="133"/>
                  <a:pt x="84" y="134"/>
                </a:cubicBezTo>
                <a:cubicBezTo>
                  <a:pt x="78" y="132"/>
                  <a:pt x="72" y="129"/>
                  <a:pt x="67" y="125"/>
                </a:cubicBezTo>
                <a:cubicBezTo>
                  <a:pt x="60" y="121"/>
                  <a:pt x="53" y="117"/>
                  <a:pt x="48" y="112"/>
                </a:cubicBezTo>
                <a:cubicBezTo>
                  <a:pt x="46" y="105"/>
                  <a:pt x="46" y="97"/>
                  <a:pt x="46" y="89"/>
                </a:cubicBezTo>
                <a:close/>
                <a:moveTo>
                  <a:pt x="49" y="122"/>
                </a:moveTo>
                <a:cubicBezTo>
                  <a:pt x="54" y="125"/>
                  <a:pt x="58" y="128"/>
                  <a:pt x="63" y="131"/>
                </a:cubicBezTo>
                <a:cubicBezTo>
                  <a:pt x="67" y="133"/>
                  <a:pt x="70" y="135"/>
                  <a:pt x="74" y="137"/>
                </a:cubicBezTo>
                <a:cubicBezTo>
                  <a:pt x="67" y="138"/>
                  <a:pt x="61" y="138"/>
                  <a:pt x="54" y="138"/>
                </a:cubicBezTo>
                <a:cubicBezTo>
                  <a:pt x="52" y="133"/>
                  <a:pt x="51" y="128"/>
                  <a:pt x="49" y="122"/>
                </a:cubicBezTo>
                <a:close/>
                <a:moveTo>
                  <a:pt x="88" y="172"/>
                </a:moveTo>
                <a:cubicBezTo>
                  <a:pt x="86" y="172"/>
                  <a:pt x="85" y="172"/>
                  <a:pt x="83" y="171"/>
                </a:cubicBezTo>
                <a:cubicBezTo>
                  <a:pt x="84" y="170"/>
                  <a:pt x="84" y="168"/>
                  <a:pt x="84" y="167"/>
                </a:cubicBezTo>
                <a:cubicBezTo>
                  <a:pt x="84" y="161"/>
                  <a:pt x="79" y="156"/>
                  <a:pt x="73" y="156"/>
                </a:cubicBezTo>
                <a:cubicBezTo>
                  <a:pt x="70" y="156"/>
                  <a:pt x="68" y="157"/>
                  <a:pt x="66" y="159"/>
                </a:cubicBezTo>
                <a:cubicBezTo>
                  <a:pt x="62" y="155"/>
                  <a:pt x="59" y="150"/>
                  <a:pt x="57" y="145"/>
                </a:cubicBezTo>
                <a:cubicBezTo>
                  <a:pt x="65" y="144"/>
                  <a:pt x="75" y="143"/>
                  <a:pt x="84" y="141"/>
                </a:cubicBezTo>
                <a:cubicBezTo>
                  <a:pt x="95" y="146"/>
                  <a:pt x="106" y="149"/>
                  <a:pt x="116" y="150"/>
                </a:cubicBezTo>
                <a:cubicBezTo>
                  <a:pt x="109" y="163"/>
                  <a:pt x="99" y="172"/>
                  <a:pt x="88" y="172"/>
                </a:cubicBezTo>
                <a:close/>
                <a:moveTo>
                  <a:pt x="119" y="144"/>
                </a:moveTo>
                <a:cubicBezTo>
                  <a:pt x="111" y="143"/>
                  <a:pt x="103" y="141"/>
                  <a:pt x="94" y="138"/>
                </a:cubicBezTo>
                <a:cubicBezTo>
                  <a:pt x="98" y="137"/>
                  <a:pt x="102" y="136"/>
                  <a:pt x="105" y="134"/>
                </a:cubicBezTo>
                <a:cubicBezTo>
                  <a:pt x="113" y="132"/>
                  <a:pt x="119" y="128"/>
                  <a:pt x="126" y="125"/>
                </a:cubicBezTo>
                <a:cubicBezTo>
                  <a:pt x="124" y="132"/>
                  <a:pt x="122" y="138"/>
                  <a:pt x="119" y="144"/>
                </a:cubicBezTo>
                <a:close/>
                <a:moveTo>
                  <a:pt x="159" y="131"/>
                </a:moveTo>
                <a:cubicBezTo>
                  <a:pt x="154" y="140"/>
                  <a:pt x="143" y="144"/>
                  <a:pt x="128" y="144"/>
                </a:cubicBezTo>
                <a:cubicBezTo>
                  <a:pt x="127" y="144"/>
                  <a:pt x="127" y="144"/>
                  <a:pt x="126" y="144"/>
                </a:cubicBezTo>
                <a:cubicBezTo>
                  <a:pt x="129" y="137"/>
                  <a:pt x="132" y="129"/>
                  <a:pt x="133" y="120"/>
                </a:cubicBezTo>
                <a:cubicBezTo>
                  <a:pt x="143" y="114"/>
                  <a:pt x="151" y="108"/>
                  <a:pt x="157" y="101"/>
                </a:cubicBezTo>
                <a:cubicBezTo>
                  <a:pt x="163" y="113"/>
                  <a:pt x="164" y="123"/>
                  <a:pt x="159" y="131"/>
                </a:cubicBezTo>
                <a:close/>
              </a:path>
            </a:pathLst>
          </a:custGeom>
          <a:solidFill>
            <a:schemeClr val="tx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1" name="Freeform 97"/>
          <p:cNvSpPr>
            <a:spLocks noEditPoints="1"/>
          </p:cNvSpPr>
          <p:nvPr/>
        </p:nvSpPr>
        <p:spPr bwMode="auto">
          <a:xfrm>
            <a:off x="8281794" y="4814281"/>
            <a:ext cx="485775" cy="412115"/>
          </a:xfrm>
          <a:custGeom>
            <a:avLst/>
            <a:gdLst>
              <a:gd name="T0" fmla="*/ 212 w 250"/>
              <a:gd name="T1" fmla="*/ 5 h 212"/>
              <a:gd name="T2" fmla="*/ 48 w 250"/>
              <a:gd name="T3" fmla="*/ 0 h 212"/>
              <a:gd name="T4" fmla="*/ 2 w 250"/>
              <a:gd name="T5" fmla="*/ 71 h 212"/>
              <a:gd name="T6" fmla="*/ 94 w 250"/>
              <a:gd name="T7" fmla="*/ 207 h 212"/>
              <a:gd name="T8" fmla="*/ 147 w 250"/>
              <a:gd name="T9" fmla="*/ 212 h 212"/>
              <a:gd name="T10" fmla="*/ 248 w 250"/>
              <a:gd name="T11" fmla="*/ 82 h 212"/>
              <a:gd name="T12" fmla="*/ 230 w 250"/>
              <a:gd name="T13" fmla="*/ 69 h 212"/>
              <a:gd name="T14" fmla="*/ 186 w 250"/>
              <a:gd name="T15" fmla="*/ 69 h 212"/>
              <a:gd name="T16" fmla="*/ 204 w 250"/>
              <a:gd name="T17" fmla="*/ 20 h 212"/>
              <a:gd name="T18" fmla="*/ 230 w 250"/>
              <a:gd name="T19" fmla="*/ 69 h 212"/>
              <a:gd name="T20" fmla="*/ 87 w 250"/>
              <a:gd name="T21" fmla="*/ 69 h 212"/>
              <a:gd name="T22" fmla="*/ 121 w 250"/>
              <a:gd name="T23" fmla="*/ 14 h 212"/>
              <a:gd name="T24" fmla="*/ 127 w 250"/>
              <a:gd name="T25" fmla="*/ 14 h 212"/>
              <a:gd name="T26" fmla="*/ 162 w 250"/>
              <a:gd name="T27" fmla="*/ 69 h 212"/>
              <a:gd name="T28" fmla="*/ 145 w 250"/>
              <a:gd name="T29" fmla="*/ 14 h 212"/>
              <a:gd name="T30" fmla="*/ 190 w 250"/>
              <a:gd name="T31" fmla="*/ 14 h 212"/>
              <a:gd name="T32" fmla="*/ 173 w 250"/>
              <a:gd name="T33" fmla="*/ 60 h 212"/>
              <a:gd name="T34" fmla="*/ 145 w 250"/>
              <a:gd name="T35" fmla="*/ 14 h 212"/>
              <a:gd name="T36" fmla="*/ 59 w 250"/>
              <a:gd name="T37" fmla="*/ 15 h 212"/>
              <a:gd name="T38" fmla="*/ 104 w 250"/>
              <a:gd name="T39" fmla="*/ 14 h 212"/>
              <a:gd name="T40" fmla="*/ 76 w 250"/>
              <a:gd name="T41" fmla="*/ 59 h 212"/>
              <a:gd name="T42" fmla="*/ 166 w 250"/>
              <a:gd name="T43" fmla="*/ 83 h 212"/>
              <a:gd name="T44" fmla="*/ 128 w 250"/>
              <a:gd name="T45" fmla="*/ 198 h 212"/>
              <a:gd name="T46" fmla="*/ 122 w 250"/>
              <a:gd name="T47" fmla="*/ 198 h 212"/>
              <a:gd name="T48" fmla="*/ 83 w 250"/>
              <a:gd name="T49" fmla="*/ 84 h 212"/>
              <a:gd name="T50" fmla="*/ 166 w 250"/>
              <a:gd name="T51" fmla="*/ 83 h 212"/>
              <a:gd name="T52" fmla="*/ 63 w 250"/>
              <a:gd name="T53" fmla="*/ 68 h 212"/>
              <a:gd name="T54" fmla="*/ 20 w 250"/>
              <a:gd name="T55" fmla="*/ 69 h 212"/>
              <a:gd name="T56" fmla="*/ 46 w 250"/>
              <a:gd name="T57" fmla="*/ 21 h 212"/>
              <a:gd name="T58" fmla="*/ 22 w 250"/>
              <a:gd name="T59" fmla="*/ 83 h 212"/>
              <a:gd name="T60" fmla="*/ 68 w 250"/>
              <a:gd name="T61" fmla="*/ 84 h 212"/>
              <a:gd name="T62" fmla="*/ 106 w 250"/>
              <a:gd name="T63" fmla="*/ 198 h 212"/>
              <a:gd name="T64" fmla="*/ 104 w 250"/>
              <a:gd name="T65" fmla="*/ 197 h 212"/>
              <a:gd name="T66" fmla="*/ 22 w 250"/>
              <a:gd name="T67" fmla="*/ 83 h 212"/>
              <a:gd name="T68" fmla="*/ 143 w 250"/>
              <a:gd name="T69" fmla="*/ 198 h 212"/>
              <a:gd name="T70" fmla="*/ 181 w 250"/>
              <a:gd name="T71" fmla="*/ 84 h 212"/>
              <a:gd name="T72" fmla="*/ 229 w 250"/>
              <a:gd name="T73" fmla="*/ 83 h 212"/>
              <a:gd name="T74" fmla="*/ 146 w 250"/>
              <a:gd name="T75" fmla="*/ 19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0" h="212">
                <a:moveTo>
                  <a:pt x="248" y="71"/>
                </a:moveTo>
                <a:cubicBezTo>
                  <a:pt x="212" y="5"/>
                  <a:pt x="212" y="5"/>
                  <a:pt x="212" y="5"/>
                </a:cubicBezTo>
                <a:cubicBezTo>
                  <a:pt x="210" y="2"/>
                  <a:pt x="206" y="0"/>
                  <a:pt x="202" y="0"/>
                </a:cubicBezTo>
                <a:cubicBezTo>
                  <a:pt x="48" y="0"/>
                  <a:pt x="48" y="0"/>
                  <a:pt x="48" y="0"/>
                </a:cubicBezTo>
                <a:cubicBezTo>
                  <a:pt x="45" y="0"/>
                  <a:pt x="41" y="2"/>
                  <a:pt x="39" y="5"/>
                </a:cubicBezTo>
                <a:cubicBezTo>
                  <a:pt x="2" y="71"/>
                  <a:pt x="2" y="71"/>
                  <a:pt x="2" y="71"/>
                </a:cubicBezTo>
                <a:cubicBezTo>
                  <a:pt x="0" y="74"/>
                  <a:pt x="0" y="79"/>
                  <a:pt x="3" y="82"/>
                </a:cubicBezTo>
                <a:cubicBezTo>
                  <a:pt x="94" y="207"/>
                  <a:pt x="94" y="207"/>
                  <a:pt x="94" y="207"/>
                </a:cubicBezTo>
                <a:cubicBezTo>
                  <a:pt x="96" y="210"/>
                  <a:pt x="100" y="212"/>
                  <a:pt x="103" y="212"/>
                </a:cubicBezTo>
                <a:cubicBezTo>
                  <a:pt x="147" y="212"/>
                  <a:pt x="147" y="212"/>
                  <a:pt x="147" y="212"/>
                </a:cubicBezTo>
                <a:cubicBezTo>
                  <a:pt x="151" y="212"/>
                  <a:pt x="154" y="210"/>
                  <a:pt x="157" y="207"/>
                </a:cubicBezTo>
                <a:cubicBezTo>
                  <a:pt x="248" y="82"/>
                  <a:pt x="248" y="82"/>
                  <a:pt x="248" y="82"/>
                </a:cubicBezTo>
                <a:cubicBezTo>
                  <a:pt x="250" y="79"/>
                  <a:pt x="250" y="74"/>
                  <a:pt x="248" y="71"/>
                </a:cubicBezTo>
                <a:close/>
                <a:moveTo>
                  <a:pt x="230" y="69"/>
                </a:moveTo>
                <a:cubicBezTo>
                  <a:pt x="219" y="69"/>
                  <a:pt x="198" y="69"/>
                  <a:pt x="187" y="69"/>
                </a:cubicBezTo>
                <a:cubicBezTo>
                  <a:pt x="186" y="69"/>
                  <a:pt x="186" y="69"/>
                  <a:pt x="186" y="69"/>
                </a:cubicBezTo>
                <a:cubicBezTo>
                  <a:pt x="203" y="20"/>
                  <a:pt x="203" y="20"/>
                  <a:pt x="203" y="20"/>
                </a:cubicBezTo>
                <a:cubicBezTo>
                  <a:pt x="203" y="20"/>
                  <a:pt x="204" y="19"/>
                  <a:pt x="204" y="20"/>
                </a:cubicBezTo>
                <a:cubicBezTo>
                  <a:pt x="211" y="32"/>
                  <a:pt x="228" y="63"/>
                  <a:pt x="231" y="68"/>
                </a:cubicBezTo>
                <a:cubicBezTo>
                  <a:pt x="231" y="69"/>
                  <a:pt x="231" y="69"/>
                  <a:pt x="230" y="69"/>
                </a:cubicBezTo>
                <a:close/>
                <a:moveTo>
                  <a:pt x="161" y="69"/>
                </a:moveTo>
                <a:cubicBezTo>
                  <a:pt x="143" y="69"/>
                  <a:pt x="106" y="69"/>
                  <a:pt x="87" y="69"/>
                </a:cubicBezTo>
                <a:cubicBezTo>
                  <a:pt x="86" y="69"/>
                  <a:pt x="86" y="68"/>
                  <a:pt x="86" y="68"/>
                </a:cubicBezTo>
                <a:cubicBezTo>
                  <a:pt x="121" y="14"/>
                  <a:pt x="121" y="14"/>
                  <a:pt x="121" y="14"/>
                </a:cubicBezTo>
                <a:cubicBezTo>
                  <a:pt x="121" y="14"/>
                  <a:pt x="121" y="14"/>
                  <a:pt x="122" y="14"/>
                </a:cubicBezTo>
                <a:cubicBezTo>
                  <a:pt x="123" y="14"/>
                  <a:pt x="126" y="14"/>
                  <a:pt x="127" y="14"/>
                </a:cubicBezTo>
                <a:cubicBezTo>
                  <a:pt x="128" y="14"/>
                  <a:pt x="128" y="14"/>
                  <a:pt x="128" y="14"/>
                </a:cubicBezTo>
                <a:cubicBezTo>
                  <a:pt x="162" y="69"/>
                  <a:pt x="162" y="69"/>
                  <a:pt x="162" y="69"/>
                </a:cubicBezTo>
                <a:cubicBezTo>
                  <a:pt x="162" y="69"/>
                  <a:pt x="163" y="69"/>
                  <a:pt x="161" y="69"/>
                </a:cubicBezTo>
                <a:close/>
                <a:moveTo>
                  <a:pt x="145" y="14"/>
                </a:moveTo>
                <a:cubicBezTo>
                  <a:pt x="155" y="14"/>
                  <a:pt x="185" y="14"/>
                  <a:pt x="190" y="14"/>
                </a:cubicBezTo>
                <a:cubicBezTo>
                  <a:pt x="190" y="14"/>
                  <a:pt x="190" y="14"/>
                  <a:pt x="190" y="14"/>
                </a:cubicBezTo>
                <a:cubicBezTo>
                  <a:pt x="190" y="14"/>
                  <a:pt x="179" y="48"/>
                  <a:pt x="175" y="60"/>
                </a:cubicBezTo>
                <a:cubicBezTo>
                  <a:pt x="174" y="61"/>
                  <a:pt x="173" y="60"/>
                  <a:pt x="173" y="60"/>
                </a:cubicBezTo>
                <a:cubicBezTo>
                  <a:pt x="144" y="14"/>
                  <a:pt x="144" y="14"/>
                  <a:pt x="144" y="14"/>
                </a:cubicBezTo>
                <a:cubicBezTo>
                  <a:pt x="144" y="14"/>
                  <a:pt x="144" y="14"/>
                  <a:pt x="145" y="14"/>
                </a:cubicBezTo>
                <a:close/>
                <a:moveTo>
                  <a:pt x="74" y="59"/>
                </a:moveTo>
                <a:cubicBezTo>
                  <a:pt x="71" y="48"/>
                  <a:pt x="59" y="15"/>
                  <a:pt x="59" y="15"/>
                </a:cubicBezTo>
                <a:cubicBezTo>
                  <a:pt x="59" y="15"/>
                  <a:pt x="59" y="14"/>
                  <a:pt x="60" y="14"/>
                </a:cubicBezTo>
                <a:cubicBezTo>
                  <a:pt x="70" y="14"/>
                  <a:pt x="98" y="14"/>
                  <a:pt x="104" y="14"/>
                </a:cubicBezTo>
                <a:cubicBezTo>
                  <a:pt x="105" y="14"/>
                  <a:pt x="104" y="14"/>
                  <a:pt x="104" y="14"/>
                </a:cubicBezTo>
                <a:cubicBezTo>
                  <a:pt x="76" y="59"/>
                  <a:pt x="76" y="59"/>
                  <a:pt x="76" y="59"/>
                </a:cubicBezTo>
                <a:cubicBezTo>
                  <a:pt x="76" y="59"/>
                  <a:pt x="75" y="60"/>
                  <a:pt x="74" y="59"/>
                </a:cubicBezTo>
                <a:close/>
                <a:moveTo>
                  <a:pt x="166" y="83"/>
                </a:moveTo>
                <a:cubicBezTo>
                  <a:pt x="167" y="83"/>
                  <a:pt x="166" y="84"/>
                  <a:pt x="166" y="84"/>
                </a:cubicBezTo>
                <a:cubicBezTo>
                  <a:pt x="128" y="198"/>
                  <a:pt x="128" y="198"/>
                  <a:pt x="128" y="198"/>
                </a:cubicBezTo>
                <a:cubicBezTo>
                  <a:pt x="128" y="198"/>
                  <a:pt x="127" y="198"/>
                  <a:pt x="127" y="198"/>
                </a:cubicBezTo>
                <a:cubicBezTo>
                  <a:pt x="126" y="198"/>
                  <a:pt x="123" y="198"/>
                  <a:pt x="122" y="198"/>
                </a:cubicBezTo>
                <a:cubicBezTo>
                  <a:pt x="122" y="198"/>
                  <a:pt x="121" y="198"/>
                  <a:pt x="121" y="198"/>
                </a:cubicBezTo>
                <a:cubicBezTo>
                  <a:pt x="83" y="84"/>
                  <a:pt x="83" y="84"/>
                  <a:pt x="83" y="84"/>
                </a:cubicBezTo>
                <a:cubicBezTo>
                  <a:pt x="83" y="84"/>
                  <a:pt x="83" y="83"/>
                  <a:pt x="83" y="83"/>
                </a:cubicBezTo>
                <a:cubicBezTo>
                  <a:pt x="104" y="83"/>
                  <a:pt x="145" y="83"/>
                  <a:pt x="166" y="83"/>
                </a:cubicBezTo>
                <a:close/>
                <a:moveTo>
                  <a:pt x="47" y="21"/>
                </a:moveTo>
                <a:cubicBezTo>
                  <a:pt x="51" y="32"/>
                  <a:pt x="61" y="63"/>
                  <a:pt x="63" y="68"/>
                </a:cubicBezTo>
                <a:cubicBezTo>
                  <a:pt x="63" y="69"/>
                  <a:pt x="63" y="69"/>
                  <a:pt x="62" y="69"/>
                </a:cubicBezTo>
                <a:cubicBezTo>
                  <a:pt x="52" y="69"/>
                  <a:pt x="31" y="69"/>
                  <a:pt x="20" y="69"/>
                </a:cubicBezTo>
                <a:cubicBezTo>
                  <a:pt x="19" y="69"/>
                  <a:pt x="20" y="68"/>
                  <a:pt x="20" y="68"/>
                </a:cubicBezTo>
                <a:cubicBezTo>
                  <a:pt x="46" y="21"/>
                  <a:pt x="46" y="21"/>
                  <a:pt x="46" y="21"/>
                </a:cubicBezTo>
                <a:cubicBezTo>
                  <a:pt x="46" y="21"/>
                  <a:pt x="46" y="20"/>
                  <a:pt x="47" y="21"/>
                </a:cubicBezTo>
                <a:close/>
                <a:moveTo>
                  <a:pt x="22" y="83"/>
                </a:moveTo>
                <a:cubicBezTo>
                  <a:pt x="33" y="83"/>
                  <a:pt x="56" y="83"/>
                  <a:pt x="67" y="83"/>
                </a:cubicBezTo>
                <a:cubicBezTo>
                  <a:pt x="68" y="83"/>
                  <a:pt x="68" y="84"/>
                  <a:pt x="68" y="84"/>
                </a:cubicBezTo>
                <a:cubicBezTo>
                  <a:pt x="107" y="197"/>
                  <a:pt x="107" y="197"/>
                  <a:pt x="107" y="197"/>
                </a:cubicBezTo>
                <a:cubicBezTo>
                  <a:pt x="107" y="197"/>
                  <a:pt x="107" y="198"/>
                  <a:pt x="106" y="198"/>
                </a:cubicBezTo>
                <a:cubicBezTo>
                  <a:pt x="106" y="198"/>
                  <a:pt x="105" y="198"/>
                  <a:pt x="105" y="198"/>
                </a:cubicBezTo>
                <a:cubicBezTo>
                  <a:pt x="105" y="198"/>
                  <a:pt x="104" y="197"/>
                  <a:pt x="104" y="197"/>
                </a:cubicBezTo>
                <a:cubicBezTo>
                  <a:pt x="21" y="84"/>
                  <a:pt x="21" y="84"/>
                  <a:pt x="21" y="84"/>
                </a:cubicBezTo>
                <a:cubicBezTo>
                  <a:pt x="21" y="84"/>
                  <a:pt x="21" y="83"/>
                  <a:pt x="22" y="83"/>
                </a:cubicBezTo>
                <a:close/>
                <a:moveTo>
                  <a:pt x="146" y="198"/>
                </a:moveTo>
                <a:cubicBezTo>
                  <a:pt x="145" y="198"/>
                  <a:pt x="143" y="198"/>
                  <a:pt x="143" y="198"/>
                </a:cubicBezTo>
                <a:cubicBezTo>
                  <a:pt x="142" y="198"/>
                  <a:pt x="142" y="198"/>
                  <a:pt x="142" y="198"/>
                </a:cubicBezTo>
                <a:cubicBezTo>
                  <a:pt x="181" y="84"/>
                  <a:pt x="181" y="84"/>
                  <a:pt x="181" y="84"/>
                </a:cubicBezTo>
                <a:cubicBezTo>
                  <a:pt x="181" y="84"/>
                  <a:pt x="181" y="83"/>
                  <a:pt x="182" y="83"/>
                </a:cubicBezTo>
                <a:cubicBezTo>
                  <a:pt x="194" y="83"/>
                  <a:pt x="217" y="83"/>
                  <a:pt x="229" y="83"/>
                </a:cubicBezTo>
                <a:cubicBezTo>
                  <a:pt x="230" y="83"/>
                  <a:pt x="229" y="84"/>
                  <a:pt x="229" y="84"/>
                </a:cubicBezTo>
                <a:cubicBezTo>
                  <a:pt x="146" y="198"/>
                  <a:pt x="146" y="198"/>
                  <a:pt x="146" y="198"/>
                </a:cubicBezTo>
                <a:cubicBezTo>
                  <a:pt x="146" y="198"/>
                  <a:pt x="146" y="198"/>
                  <a:pt x="146" y="198"/>
                </a:cubicBezTo>
                <a:close/>
              </a:path>
            </a:pathLst>
          </a:custGeom>
          <a:solidFill>
            <a:schemeClr val="tx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3" name="文本框 100"/>
          <p:cNvSpPr txBox="1"/>
          <p:nvPr/>
        </p:nvSpPr>
        <p:spPr>
          <a:xfrm>
            <a:off x="2087535" y="4661232"/>
            <a:ext cx="1301896"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sz="1600" b="1" dirty="0">
                <a:latin typeface="宋体" panose="02010600030101010101" pitchFamily="2" charset="-122"/>
                <a:ea typeface="宋体" panose="02010600030101010101" pitchFamily="2" charset="-122"/>
                <a:cs typeface="Malgun Gothic Semilight" panose="020B0502040204020203" pitchFamily="34" charset="-122"/>
                <a:sym typeface="+mn-lt"/>
              </a:rPr>
              <a:t>人类健康</a:t>
            </a:r>
          </a:p>
        </p:txBody>
      </p:sp>
      <p:sp>
        <p:nvSpPr>
          <p:cNvPr id="35" name="文本框 100"/>
          <p:cNvSpPr txBox="1"/>
          <p:nvPr/>
        </p:nvSpPr>
        <p:spPr>
          <a:xfrm>
            <a:off x="5500089" y="4661232"/>
            <a:ext cx="1301896"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sz="1600" b="1" dirty="0">
                <a:latin typeface="宋体" panose="02010600030101010101" pitchFamily="2" charset="-122"/>
                <a:ea typeface="宋体" panose="02010600030101010101" pitchFamily="2" charset="-122"/>
                <a:cs typeface="Malgun Gothic Semilight" panose="020B0502040204020203" pitchFamily="34" charset="-122"/>
                <a:sym typeface="+mn-lt"/>
              </a:rPr>
              <a:t>经济发展</a:t>
            </a:r>
          </a:p>
        </p:txBody>
      </p:sp>
      <p:sp>
        <p:nvSpPr>
          <p:cNvPr id="37" name="文本框 100"/>
          <p:cNvSpPr txBox="1"/>
          <p:nvPr/>
        </p:nvSpPr>
        <p:spPr>
          <a:xfrm>
            <a:off x="8912643" y="4706284"/>
            <a:ext cx="1301896"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sz="1600" b="1" dirty="0">
                <a:latin typeface="宋体" panose="02010600030101010101" pitchFamily="2" charset="-122"/>
                <a:ea typeface="宋体" panose="02010600030101010101" pitchFamily="2" charset="-122"/>
                <a:cs typeface="Malgun Gothic Semilight" panose="020B0502040204020203" pitchFamily="34" charset="-122"/>
                <a:sym typeface="+mn-lt"/>
              </a:rPr>
              <a:t>生态环境</a:t>
            </a:r>
          </a:p>
        </p:txBody>
      </p:sp>
      <p:cxnSp>
        <p:nvCxnSpPr>
          <p:cNvPr id="62" name="Straight Connector 45"/>
          <p:cNvCxnSpPr/>
          <p:nvPr>
            <p:custDataLst>
              <p:tags r:id="rId1"/>
            </p:custDataLst>
          </p:nvPr>
        </p:nvCxnSpPr>
        <p:spPr>
          <a:xfrm>
            <a:off x="1875790" y="1198245"/>
            <a:ext cx="2483485" cy="0"/>
          </a:xfrm>
          <a:prstGeom prst="line">
            <a:avLst/>
          </a:prstGeom>
        </p:spPr>
        <p:style>
          <a:lnRef idx="3">
            <a:schemeClr val="accent1"/>
          </a:lnRef>
          <a:fillRef idx="0">
            <a:srgbClr val="FFFFFF"/>
          </a:fillRef>
          <a:effectRef idx="0">
            <a:srgbClr val="FFFFFF"/>
          </a:effectRef>
          <a:fontRef idx="minor">
            <a:schemeClr val="tx1"/>
          </a:fontRef>
        </p:style>
      </p:cxnSp>
      <p:sp>
        <p:nvSpPr>
          <p:cNvPr id="3" name="文本框 30"/>
          <p:cNvSpPr txBox="1"/>
          <p:nvPr>
            <p:custDataLst>
              <p:tags r:id="rId2"/>
            </p:custDataLst>
          </p:nvPr>
        </p:nvSpPr>
        <p:spPr>
          <a:xfrm>
            <a:off x="1703705" y="374650"/>
            <a:ext cx="3218815"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694690">
              <a:lnSpc>
                <a:spcPct val="150000"/>
              </a:lnSpc>
            </a:pPr>
            <a:r>
              <a:rPr lang="zh-CN" altLang="en-US" sz="2000" b="1" dirty="0">
                <a:latin typeface="幼圆" panose="02010509060101010101" charset="-122"/>
                <a:ea typeface="幼圆" panose="02010509060101010101" charset="-122"/>
              </a:rPr>
              <a:t>主要分为以下三点</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YyMWJiY2VmZDlmN2FkY2RiMjcxZTMxNDY1NTUxMDEifQ=="/>
  <p:tag name="RESOURCE_RECORD_KEY" val="{&quot;70&quot;:[331559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018_1*n_h_h_a*1_2_2_1"/>
  <p:tag name="KSO_WM_TEMPLATE_CATEGORY" val="diagram"/>
  <p:tag name="KSO_WM_TEMPLATE_INDEX" val="20231018"/>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公司顾客（Customer）"/>
  <p:tag name="KSO_WM_UNIT_TEXT_FILL_FORE_SCHEMECOLOR_INDEX" val="5"/>
  <p:tag name="KSO_WM_DIAGRAM_MAX_ITEMCNT" val="3"/>
  <p:tag name="KSO_WM_DIAGRAM_MIN_ITEMCNT" val="3"/>
  <p:tag name="KSO_WM_DIAGRAM_VIRTUALLY_FRAME" val="{&quot;height&quot;:372.40000000000003,&quot;width&quot;:655.9000000000001}"/>
</p:tagLst>
</file>

<file path=ppt/tags/tag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018_1*n_h_h_a*1_2_1_1"/>
  <p:tag name="KSO_WM_TEMPLATE_CATEGORY" val="diagram"/>
  <p:tag name="KSO_WM_TEMPLATE_INDEX" val="20231018"/>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公司自身（Corporation）"/>
  <p:tag name="KSO_WM_UNIT_TEXT_FILL_FORE_SCHEMECOLOR_INDEX" val="5"/>
  <p:tag name="KSO_WM_DIAGRAM_MAX_ITEMCNT" val="3"/>
  <p:tag name="KSO_WM_DIAGRAM_MIN_ITEMCNT" val="3"/>
  <p:tag name="KSO_WM_DIAGRAM_VIRTUALLY_FRAME" val="{&quot;height&quot;:372.40000000000003,&quot;width&quot;:655.9000000000001}"/>
</p:tagLst>
</file>

<file path=ppt/tags/tag7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1018_1*n_h_h_f*1_2_3_1"/>
  <p:tag name="KSO_WM_TEMPLATE_CATEGORY" val="diagram"/>
  <p:tag name="KSO_WM_TEMPLATE_INDEX" val="20231018"/>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形项正文&#10;"/>
  <p:tag name="KSO_WM_DIAGRAM_MAX_ITEMCNT" val="3"/>
  <p:tag name="KSO_WM_DIAGRAM_MIN_ITEMCNT" val="3"/>
  <p:tag name="KSO_WM_DIAGRAM_VIRTUALLY_FRAME" val="{&quot;height&quot;:372.40000000000003,&quot;width&quot;:655.900000000000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UNIT_ISCONTENTSTITLE" val="0"/>
  <p:tag name="KSO_WM_UNIT_ISNUMDGMTITLE" val="0"/>
  <p:tag name="KSO_WM_UNIT_NOCLEAR" val="0"/>
  <p:tag name="KSO_WM_UNIT_VALUE" val="32"/>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018_1*n_h_a*1_1_1"/>
  <p:tag name="KSO_WM_TEMPLATE_CATEGORY" val="diagram"/>
  <p:tag name="KSO_WM_TEMPLATE_INDEX" val="20231018"/>
  <p:tag name="KSO_WM_UNIT_LAYERLEVEL" val="1_1_1"/>
  <p:tag name="KSO_WM_TAG_VERSION" val="3.0"/>
  <p:tag name="KSO_WM_DIAGRAM_VERSION" val="3"/>
  <p:tag name="KSO_WM_DIAGRAM_COLOR_TRICK" val="1"/>
  <p:tag name="KSO_WM_DIAGRAM_COLOR_TEXT_CAN_REMOVE" val="n"/>
  <p:tag name="KSO_WM_UNIT_PRESET_TEXT" val="3C"/>
  <p:tag name="KSO_WM_UNIT_FILL_FORE_SCHEMECOLOR_INDEX" val="5"/>
  <p:tag name="KSO_WM_DIAGRAM_MAX_ITEMCNT" val="3"/>
  <p:tag name="KSO_WM_DIAGRAM_MIN_ITEMCNT" val="3"/>
  <p:tag name="KSO_WM_DIAGRAM_VIRTUALLY_FRAME" val="{&quot;height&quot;:372.40000000000003,&quot;width&quot;:655.900000000000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018_1*n_h_i*1_1_1"/>
  <p:tag name="KSO_WM_TEMPLATE_CATEGORY" val="diagram"/>
  <p:tag name="KSO_WM_TEMPLATE_INDEX" val="202310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3"/>
  <p:tag name="KSO_WM_DIAGRAM_MIN_ITEMCNT" val="3"/>
  <p:tag name="KSO_WM_DIAGRAM_VIRTUALLY_FRAME" val="{&quot;height&quot;:372.40000000000003,&quot;width&quot;:655.900000000000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018_1*n_h_h_i*1_2_2_1"/>
  <p:tag name="KSO_WM_TEMPLATE_CATEGORY" val="diagram"/>
  <p:tag name="KSO_WM_TEMPLATE_INDEX" val="20231018"/>
  <p:tag name="KSO_WM_UNIT_LAYERLEVEL" val="1_1_1_1"/>
  <p:tag name="KSO_WM_TAG_VERSION" val="3.0"/>
  <p:tag name="KSO_WM_DIAGRAM_VERSION" val="3"/>
  <p:tag name="KSO_WM_DIAGRAM_COLOR_TRICK" val="1"/>
  <p:tag name="KSO_WM_DIAGRAM_COLOR_TEXT_CAN_REMOVE" val="n"/>
  <p:tag name="KSO_WM_UNIT_LINE_FORE_SCHEMECOLOR_INDEX" val="5"/>
  <p:tag name="KSO_WM_DIAGRAM_MAX_ITEMCNT" val="3"/>
  <p:tag name="KSO_WM_DIAGRAM_MIN_ITEMCNT" val="3"/>
  <p:tag name="KSO_WM_DIAGRAM_VIRTUALLY_FRAME" val="{&quot;height&quot;:372.40000000000003,&quot;width&quot;:655.900000000000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31018_1*n_h_h_i*1_2_3_1"/>
  <p:tag name="KSO_WM_TEMPLATE_CATEGORY" val="diagram"/>
  <p:tag name="KSO_WM_TEMPLATE_INDEX" val="20231018"/>
  <p:tag name="KSO_WM_UNIT_LAYERLEVEL" val="1_1_1_1"/>
  <p:tag name="KSO_WM_TAG_VERSION" val="3.0"/>
  <p:tag name="KSO_WM_DIAGRAM_VERSION" val="3"/>
  <p:tag name="KSO_WM_DIAGRAM_COLOR_TRICK" val="1"/>
  <p:tag name="KSO_WM_DIAGRAM_COLOR_TEXT_CAN_REMOVE" val="n"/>
  <p:tag name="KSO_WM_UNIT_LINE_FORE_SCHEMECOLOR_INDEX" val="5"/>
  <p:tag name="KSO_WM_DIAGRAM_MAX_ITEMCNT" val="3"/>
  <p:tag name="KSO_WM_DIAGRAM_MIN_ITEMCNT" val="3"/>
  <p:tag name="KSO_WM_DIAGRAM_VIRTUALLY_FRAME" val="{&quot;height&quot;:372.40000000000003,&quot;width&quot;:655.900000000000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018_1*n_h_h_i*1_2_1_1"/>
  <p:tag name="KSO_WM_TEMPLATE_CATEGORY" val="diagram"/>
  <p:tag name="KSO_WM_TEMPLATE_INDEX" val="20231018"/>
  <p:tag name="KSO_WM_UNIT_LAYERLEVEL" val="1_1_1_1"/>
  <p:tag name="KSO_WM_TAG_VERSION" val="3.0"/>
  <p:tag name="KSO_WM_DIAGRAM_VERSION" val="3"/>
  <p:tag name="KSO_WM_DIAGRAM_COLOR_TRICK" val="1"/>
  <p:tag name="KSO_WM_DIAGRAM_COLOR_TEXT_CAN_REMOVE" val="n"/>
  <p:tag name="KSO_WM_UNIT_LINE_FORE_SCHEMECOLOR_INDEX" val="5"/>
  <p:tag name="KSO_WM_DIAGRAM_MAX_ITEMCNT" val="3"/>
  <p:tag name="KSO_WM_DIAGRAM_MIN_ITEMCNT" val="3"/>
  <p:tag name="KSO_WM_DIAGRAM_VIRTUALLY_FRAME" val="{&quot;height&quot;:372.40000000000003,&quot;width&quot;:655.900000000000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1579</Words>
  <Application>Microsoft Office PowerPoint</Application>
  <PresentationFormat>宽屏</PresentationFormat>
  <Paragraphs>166</Paragraphs>
  <Slides>27</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27</vt:i4>
      </vt:variant>
    </vt:vector>
  </HeadingPairs>
  <TitlesOfParts>
    <vt:vector size="47" baseType="lpstr">
      <vt:lpstr>Calibri Light</vt:lpstr>
      <vt:lpstr>Helvetica Neue</vt:lpstr>
      <vt:lpstr>宋体</vt:lpstr>
      <vt:lpstr>Broadway</vt:lpstr>
      <vt:lpstr>幼圆</vt:lpstr>
      <vt:lpstr>仿宋</vt:lpstr>
      <vt:lpstr>微软雅黑</vt:lpstr>
      <vt:lpstr>Gill Sans</vt:lpstr>
      <vt:lpstr>楷体</vt:lpstr>
      <vt:lpstr>Catamaran Thin</vt:lpstr>
      <vt:lpstr>等线 Light</vt:lpstr>
      <vt:lpstr>文悦古典明朝体 (非商业使用) W5</vt:lpstr>
      <vt:lpstr>Calibri</vt:lpstr>
      <vt:lpstr>Prompt</vt:lpstr>
      <vt:lpstr>汉仪颜楷简</vt:lpstr>
      <vt:lpstr>华文中宋</vt:lpstr>
      <vt:lpstr>方正鲁迅行书 简</vt:lpstr>
      <vt:lpstr>汉仪雪君体简</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刘丹</dc:creator>
  <cp:lastModifiedBy>1923299134@qq.com</cp:lastModifiedBy>
  <cp:revision>33</cp:revision>
  <dcterms:created xsi:type="dcterms:W3CDTF">2018-10-15T13:25:00Z</dcterms:created>
  <dcterms:modified xsi:type="dcterms:W3CDTF">2023-11-10T10:03:47Z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AB8596A7A8F74DD39EA725030D5B13FA_11</vt:lpwstr>
  </property>
</Properties>
</file>